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51"/>
  </p:notesMasterIdLst>
  <p:sldIdLst>
    <p:sldId id="256" r:id="rId2"/>
    <p:sldId id="258" r:id="rId3"/>
    <p:sldId id="488" r:id="rId4"/>
    <p:sldId id="260" r:id="rId5"/>
    <p:sldId id="489" r:id="rId6"/>
    <p:sldId id="490" r:id="rId7"/>
    <p:sldId id="470" r:id="rId8"/>
    <p:sldId id="473" r:id="rId9"/>
    <p:sldId id="492" r:id="rId10"/>
    <p:sldId id="491" r:id="rId11"/>
    <p:sldId id="485" r:id="rId12"/>
    <p:sldId id="462" r:id="rId13"/>
    <p:sldId id="486" r:id="rId14"/>
    <p:sldId id="464" r:id="rId15"/>
    <p:sldId id="487" r:id="rId16"/>
    <p:sldId id="465" r:id="rId17"/>
    <p:sldId id="466" r:id="rId18"/>
    <p:sldId id="286" r:id="rId19"/>
    <p:sldId id="287" r:id="rId20"/>
    <p:sldId id="288" r:id="rId21"/>
    <p:sldId id="289" r:id="rId22"/>
    <p:sldId id="290" r:id="rId23"/>
    <p:sldId id="291" r:id="rId24"/>
    <p:sldId id="292" r:id="rId25"/>
    <p:sldId id="293" r:id="rId26"/>
    <p:sldId id="294" r:id="rId27"/>
    <p:sldId id="295" r:id="rId28"/>
    <p:sldId id="402" r:id="rId29"/>
    <p:sldId id="403" r:id="rId30"/>
    <p:sldId id="404" r:id="rId31"/>
    <p:sldId id="405" r:id="rId32"/>
    <p:sldId id="461" r:id="rId33"/>
    <p:sldId id="406" r:id="rId34"/>
    <p:sldId id="475" r:id="rId35"/>
    <p:sldId id="476" r:id="rId36"/>
    <p:sldId id="478" r:id="rId37"/>
    <p:sldId id="479" r:id="rId38"/>
    <p:sldId id="477" r:id="rId39"/>
    <p:sldId id="480" r:id="rId40"/>
    <p:sldId id="467" r:id="rId41"/>
    <p:sldId id="267" r:id="rId42"/>
    <p:sldId id="481" r:id="rId43"/>
    <p:sldId id="482" r:id="rId44"/>
    <p:sldId id="483" r:id="rId45"/>
    <p:sldId id="484" r:id="rId46"/>
    <p:sldId id="468" r:id="rId47"/>
    <p:sldId id="469" r:id="rId48"/>
    <p:sldId id="471" r:id="rId49"/>
    <p:sldId id="472" r:id="rId50"/>
  </p:sldIdLst>
  <p:sldSz cx="9144000" cy="6858000" type="screen4x3"/>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79225"/>
  </p:normalViewPr>
  <p:slideViewPr>
    <p:cSldViewPr snapToGrid="0">
      <p:cViewPr varScale="1">
        <p:scale>
          <a:sx n="112" d="100"/>
          <a:sy n="112" d="100"/>
        </p:scale>
        <p:origin x="2360" y="192"/>
      </p:cViewPr>
      <p:guideLst/>
    </p:cSldViewPr>
  </p:slideViewPr>
  <p:notesTextViewPr>
    <p:cViewPr>
      <p:scale>
        <a:sx n="1" d="1"/>
        <a:sy n="1" d="1"/>
      </p:scale>
      <p:origin x="0" y="-100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8134B-60A1-4F26-A7CB-8467F9F97642}" type="doc">
      <dgm:prSet loTypeId="urn:microsoft.com/office/officeart/2008/layout/VerticalCurvedList" loCatId="list" qsTypeId="urn:microsoft.com/office/officeart/2005/8/quickstyle/simple2" qsCatId="simple" csTypeId="urn:microsoft.com/office/officeart/2005/8/colors/colorful1" csCatId="colorful" phldr="1"/>
      <dgm:spPr/>
      <dgm:t>
        <a:bodyPr/>
        <a:lstStyle/>
        <a:p>
          <a:endParaRPr lang="en-US"/>
        </a:p>
      </dgm:t>
    </dgm:pt>
    <dgm:pt modelId="{5343F06D-5950-4BA4-89F3-CC5F904F7977}">
      <dgm:prSet phldrT="[Text]"/>
      <dgm:spPr/>
      <dgm:t>
        <a:bodyPr/>
        <a:lstStyle/>
        <a:p>
          <a:r>
            <a:rPr lang="vi-VN" dirty="0">
              <a:latin typeface="Times New Roman" panose="02020603050405020304" pitchFamily="18" charset="0"/>
              <a:cs typeface="Times New Roman" panose="02020603050405020304" pitchFamily="18" charset="0"/>
            </a:rPr>
            <a:t>Giới thiệu bài toán</a:t>
          </a:r>
        </a:p>
      </dgm:t>
    </dgm:pt>
    <dgm:pt modelId="{6C362217-FF26-4B51-BCBF-E58BA3601B09}" type="parTrans" cxnId="{7C0DB791-9BE2-4019-8CBB-B051DC0BA2DC}">
      <dgm:prSet/>
      <dgm:spPr/>
      <dgm:t>
        <a:bodyPr/>
        <a:lstStyle/>
        <a:p>
          <a:endParaRPr lang="en-US"/>
        </a:p>
      </dgm:t>
    </dgm:pt>
    <dgm:pt modelId="{5C1B2FC4-E6B5-4B1C-A4BE-98C901F8417D}" type="sibTrans" cxnId="{7C0DB791-9BE2-4019-8CBB-B051DC0BA2DC}">
      <dgm:prSet/>
      <dgm:spPr/>
      <dgm:t>
        <a:bodyPr/>
        <a:lstStyle/>
        <a:p>
          <a:endParaRPr lang="en-US"/>
        </a:p>
      </dgm:t>
    </dgm:pt>
    <dgm:pt modelId="{27BFC98D-CE3F-4D2A-91A0-EC381967408E}">
      <dgm:prSet phldrT="[Text]"/>
      <dgm:spPr/>
      <dgm:t>
        <a:bodyPr/>
        <a:lstStyle/>
        <a:p>
          <a:r>
            <a:rPr lang="en-US" dirty="0" err="1">
              <a:latin typeface="Times New Roman"/>
              <a:cs typeface="Times New Roman"/>
            </a:rPr>
            <a:t>Mô</a:t>
          </a:r>
          <a:r>
            <a:rPr lang="en-US" dirty="0">
              <a:latin typeface="Times New Roman"/>
              <a:cs typeface="Times New Roman"/>
            </a:rPr>
            <a:t> </a:t>
          </a:r>
          <a:r>
            <a:rPr lang="en-US" dirty="0" err="1">
              <a:latin typeface="Times New Roman"/>
              <a:cs typeface="Times New Roman"/>
            </a:rPr>
            <a:t>hình</a:t>
          </a:r>
          <a:r>
            <a:rPr lang="en-US" dirty="0">
              <a:latin typeface="Times New Roman"/>
              <a:cs typeface="Times New Roman"/>
            </a:rPr>
            <a:t> </a:t>
          </a:r>
          <a:r>
            <a:rPr lang="en-US" dirty="0" err="1">
              <a:latin typeface="Times New Roman"/>
              <a:cs typeface="Times New Roman"/>
            </a:rPr>
            <a:t>áp</a:t>
          </a:r>
          <a:r>
            <a:rPr lang="en-US" dirty="0">
              <a:latin typeface="Times New Roman"/>
              <a:cs typeface="Times New Roman"/>
            </a:rPr>
            <a:t> </a:t>
          </a:r>
          <a:r>
            <a:rPr lang="en-US" dirty="0" err="1">
              <a:latin typeface="Times New Roman"/>
              <a:cs typeface="Times New Roman"/>
            </a:rPr>
            <a:t>dụng</a:t>
          </a:r>
          <a:endParaRPr lang="en-US" dirty="0">
            <a:latin typeface="Times New Roman" panose="02020603050405020304" pitchFamily="18" charset="0"/>
            <a:cs typeface="Times New Roman" panose="02020603050405020304" pitchFamily="18" charset="0"/>
          </a:endParaRPr>
        </a:p>
      </dgm:t>
    </dgm:pt>
    <dgm:pt modelId="{C2438D82-2C38-49F7-BCB1-EC1CF05D38A3}" type="parTrans" cxnId="{9C693D03-C220-4C83-8E2F-5E0F0FAAFF93}">
      <dgm:prSet/>
      <dgm:spPr/>
      <dgm:t>
        <a:bodyPr/>
        <a:lstStyle/>
        <a:p>
          <a:endParaRPr lang="en-US"/>
        </a:p>
      </dgm:t>
    </dgm:pt>
    <dgm:pt modelId="{A1F37F77-AC5B-4782-A3F0-4629DABC2B69}" type="sibTrans" cxnId="{9C693D03-C220-4C83-8E2F-5E0F0FAAFF93}">
      <dgm:prSet/>
      <dgm:spPr/>
      <dgm:t>
        <a:bodyPr/>
        <a:lstStyle/>
        <a:p>
          <a:endParaRPr lang="en-US"/>
        </a:p>
      </dgm:t>
    </dgm:pt>
    <dgm:pt modelId="{7B1179A4-16E8-42F9-817C-F349778253EB}">
      <dgm:prSet phldrT="[Text]"/>
      <dgm:spPr/>
      <dgm:t>
        <a:bodyPr/>
        <a:lstStyle/>
        <a:p>
          <a:r>
            <a:rPr lang="vi-VN" dirty="0">
              <a:latin typeface="Times New Roman"/>
              <a:cs typeface="Times New Roman"/>
            </a:rPr>
            <a:t>Kết luận và hướng phát triển</a:t>
          </a:r>
        </a:p>
      </dgm:t>
    </dgm:pt>
    <dgm:pt modelId="{F7157E32-1136-43A9-A238-60ABCD5BFB1B}" type="parTrans" cxnId="{135C9A01-CB40-461B-966D-19EB7B0BA48B}">
      <dgm:prSet/>
      <dgm:spPr/>
      <dgm:t>
        <a:bodyPr/>
        <a:lstStyle/>
        <a:p>
          <a:endParaRPr lang="en-US"/>
        </a:p>
      </dgm:t>
    </dgm:pt>
    <dgm:pt modelId="{DADB7EF3-A3A4-4026-B15D-0B4C6333E0E2}" type="sibTrans" cxnId="{135C9A01-CB40-461B-966D-19EB7B0BA48B}">
      <dgm:prSet/>
      <dgm:spPr/>
      <dgm:t>
        <a:bodyPr/>
        <a:lstStyle/>
        <a:p>
          <a:endParaRPr lang="en-US"/>
        </a:p>
      </dgm:t>
    </dgm:pt>
    <dgm:pt modelId="{3427D751-EDEB-0C4D-B794-4D22F8B74233}">
      <dgm:prSet/>
      <dgm:spPr/>
      <dgm:t>
        <a:bodyPr/>
        <a:lstStyle/>
        <a:p>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thuyết</a:t>
          </a:r>
          <a:endParaRPr lang="en-US" dirty="0">
            <a:latin typeface="Times New Roman" panose="02020603050405020304" pitchFamily="18" charset="0"/>
            <a:cs typeface="Times New Roman" panose="02020603050405020304" pitchFamily="18" charset="0"/>
          </a:endParaRPr>
        </a:p>
      </dgm:t>
    </dgm:pt>
    <dgm:pt modelId="{5F1864BE-D330-4E47-8914-FED35E222DA2}" type="parTrans" cxnId="{9CCA2279-5A99-C148-98B8-00633B34D69C}">
      <dgm:prSet/>
      <dgm:spPr/>
      <dgm:t>
        <a:bodyPr/>
        <a:lstStyle/>
        <a:p>
          <a:endParaRPr lang="en-US"/>
        </a:p>
      </dgm:t>
    </dgm:pt>
    <dgm:pt modelId="{88980DA1-478F-C74B-ABA8-8AA3F714E403}" type="sibTrans" cxnId="{9CCA2279-5A99-C148-98B8-00633B34D69C}">
      <dgm:prSet/>
      <dgm:spPr/>
      <dgm:t>
        <a:bodyPr/>
        <a:lstStyle/>
        <a:p>
          <a:endParaRPr lang="en-US"/>
        </a:p>
      </dgm:t>
    </dgm:pt>
    <dgm:pt modelId="{2191C5FF-C01D-934F-ABD2-B2A251F937B3}">
      <dgm:prSet/>
      <dgm:spPr/>
      <dgm: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endParaRPr lang="en-US" dirty="0">
            <a:latin typeface="Times New Roman" panose="02020603050405020304" pitchFamily="18" charset="0"/>
            <a:cs typeface="Times New Roman" panose="02020603050405020304" pitchFamily="18" charset="0"/>
          </a:endParaRPr>
        </a:p>
      </dgm:t>
    </dgm:pt>
    <dgm:pt modelId="{B49B2047-8ABA-1B4F-9D41-E98F11CCB35C}" type="parTrans" cxnId="{A4479750-3AA1-5C48-9C5E-78BAA7FB45D8}">
      <dgm:prSet/>
      <dgm:spPr/>
      <dgm:t>
        <a:bodyPr/>
        <a:lstStyle/>
        <a:p>
          <a:endParaRPr lang="en-US"/>
        </a:p>
      </dgm:t>
    </dgm:pt>
    <dgm:pt modelId="{C6189F71-F569-E448-A9EC-B550BF202B09}" type="sibTrans" cxnId="{A4479750-3AA1-5C48-9C5E-78BAA7FB45D8}">
      <dgm:prSet/>
      <dgm:spPr/>
      <dgm:t>
        <a:bodyPr/>
        <a:lstStyle/>
        <a:p>
          <a:endParaRPr lang="en-US"/>
        </a:p>
      </dgm:t>
    </dgm:pt>
    <dgm:pt modelId="{B2A9F47D-D1E9-416D-80C3-BDDB9110BD4F}" type="pres">
      <dgm:prSet presAssocID="{BA98134B-60A1-4F26-A7CB-8467F9F97642}" presName="Name0" presStyleCnt="0">
        <dgm:presLayoutVars>
          <dgm:chMax val="7"/>
          <dgm:chPref val="7"/>
          <dgm:dir/>
        </dgm:presLayoutVars>
      </dgm:prSet>
      <dgm:spPr/>
    </dgm:pt>
    <dgm:pt modelId="{FB9753EE-2A6A-4D6C-9E8A-66C23339591D}" type="pres">
      <dgm:prSet presAssocID="{BA98134B-60A1-4F26-A7CB-8467F9F97642}" presName="Name1" presStyleCnt="0"/>
      <dgm:spPr/>
    </dgm:pt>
    <dgm:pt modelId="{56F301E7-95A3-41C7-BF57-409F69B21DDD}" type="pres">
      <dgm:prSet presAssocID="{BA98134B-60A1-4F26-A7CB-8467F9F97642}" presName="cycle" presStyleCnt="0"/>
      <dgm:spPr/>
    </dgm:pt>
    <dgm:pt modelId="{FBA0292D-2161-415C-957D-C14086D18540}" type="pres">
      <dgm:prSet presAssocID="{BA98134B-60A1-4F26-A7CB-8467F9F97642}" presName="srcNode" presStyleLbl="node1" presStyleIdx="0" presStyleCnt="5"/>
      <dgm:spPr/>
    </dgm:pt>
    <dgm:pt modelId="{9F81315D-EF7A-41E5-98DA-299F6ED41334}" type="pres">
      <dgm:prSet presAssocID="{BA98134B-60A1-4F26-A7CB-8467F9F97642}" presName="conn" presStyleLbl="parChTrans1D2" presStyleIdx="0" presStyleCnt="1"/>
      <dgm:spPr/>
    </dgm:pt>
    <dgm:pt modelId="{A6E26CA2-3F72-421C-AE89-F3209DFDF95B}" type="pres">
      <dgm:prSet presAssocID="{BA98134B-60A1-4F26-A7CB-8467F9F97642}" presName="extraNode" presStyleLbl="node1" presStyleIdx="0" presStyleCnt="5"/>
      <dgm:spPr/>
    </dgm:pt>
    <dgm:pt modelId="{49A7C1FA-EADE-4D37-8AD7-65B6EE5DA1C2}" type="pres">
      <dgm:prSet presAssocID="{BA98134B-60A1-4F26-A7CB-8467F9F97642}" presName="dstNode" presStyleLbl="node1" presStyleIdx="0" presStyleCnt="5"/>
      <dgm:spPr/>
    </dgm:pt>
    <dgm:pt modelId="{585518D8-D76D-4DE8-AEF0-5FE0A693D852}" type="pres">
      <dgm:prSet presAssocID="{5343F06D-5950-4BA4-89F3-CC5F904F7977}" presName="text_1" presStyleLbl="node1" presStyleIdx="0" presStyleCnt="5">
        <dgm:presLayoutVars>
          <dgm:bulletEnabled val="1"/>
        </dgm:presLayoutVars>
      </dgm:prSet>
      <dgm:spPr/>
    </dgm:pt>
    <dgm:pt modelId="{C3B208BC-091E-426B-801B-28BFE8A6387E}" type="pres">
      <dgm:prSet presAssocID="{5343F06D-5950-4BA4-89F3-CC5F904F7977}" presName="accent_1" presStyleCnt="0"/>
      <dgm:spPr/>
    </dgm:pt>
    <dgm:pt modelId="{2A3FDAED-8A61-4FA3-9DEC-4352F0A75BA7}" type="pres">
      <dgm:prSet presAssocID="{5343F06D-5950-4BA4-89F3-CC5F904F7977}" presName="accentRepeatNode" presStyleLbl="solidFgAcc1" presStyleIdx="0" presStyleCnt="5"/>
      <dgm:spPr/>
    </dgm:pt>
    <dgm:pt modelId="{1056AA39-2993-F343-84CE-99F8E222C8AA}" type="pres">
      <dgm:prSet presAssocID="{3427D751-EDEB-0C4D-B794-4D22F8B74233}" presName="text_2" presStyleLbl="node1" presStyleIdx="1" presStyleCnt="5">
        <dgm:presLayoutVars>
          <dgm:bulletEnabled val="1"/>
        </dgm:presLayoutVars>
      </dgm:prSet>
      <dgm:spPr/>
    </dgm:pt>
    <dgm:pt modelId="{7817CA6F-10D4-0F4B-B9C8-FAE3E190B853}" type="pres">
      <dgm:prSet presAssocID="{3427D751-EDEB-0C4D-B794-4D22F8B74233}" presName="accent_2" presStyleCnt="0"/>
      <dgm:spPr/>
    </dgm:pt>
    <dgm:pt modelId="{0641F4EC-10C1-0640-BC45-D5BD7438750D}" type="pres">
      <dgm:prSet presAssocID="{3427D751-EDEB-0C4D-B794-4D22F8B74233}" presName="accentRepeatNode" presStyleLbl="solidFgAcc1" presStyleIdx="1" presStyleCnt="5"/>
      <dgm:spPr/>
    </dgm:pt>
    <dgm:pt modelId="{AD8D88E2-9E3F-C343-95C0-127711EE9AA1}" type="pres">
      <dgm:prSet presAssocID="{27BFC98D-CE3F-4D2A-91A0-EC381967408E}" presName="text_3" presStyleLbl="node1" presStyleIdx="2" presStyleCnt="5">
        <dgm:presLayoutVars>
          <dgm:bulletEnabled val="1"/>
        </dgm:presLayoutVars>
      </dgm:prSet>
      <dgm:spPr/>
    </dgm:pt>
    <dgm:pt modelId="{F2BD0C9B-A41B-634A-AF98-56B2074BE076}" type="pres">
      <dgm:prSet presAssocID="{27BFC98D-CE3F-4D2A-91A0-EC381967408E}" presName="accent_3" presStyleCnt="0"/>
      <dgm:spPr/>
    </dgm:pt>
    <dgm:pt modelId="{5F7ABC68-34B7-4F7C-A8EA-1B8372F16288}" type="pres">
      <dgm:prSet presAssocID="{27BFC98D-CE3F-4D2A-91A0-EC381967408E}" presName="accentRepeatNode" presStyleLbl="solidFgAcc1" presStyleIdx="2" presStyleCnt="5"/>
      <dgm:spPr/>
    </dgm:pt>
    <dgm:pt modelId="{BF12B80E-A341-5F40-B1FE-38CE6421326A}" type="pres">
      <dgm:prSet presAssocID="{2191C5FF-C01D-934F-ABD2-B2A251F937B3}" presName="text_4" presStyleLbl="node1" presStyleIdx="3" presStyleCnt="5">
        <dgm:presLayoutVars>
          <dgm:bulletEnabled val="1"/>
        </dgm:presLayoutVars>
      </dgm:prSet>
      <dgm:spPr/>
    </dgm:pt>
    <dgm:pt modelId="{847D4E99-154C-E94E-8DB6-DBDC605929F4}" type="pres">
      <dgm:prSet presAssocID="{2191C5FF-C01D-934F-ABD2-B2A251F937B3}" presName="accent_4" presStyleCnt="0"/>
      <dgm:spPr/>
    </dgm:pt>
    <dgm:pt modelId="{33E76313-9088-1745-BB80-6FF60D854057}" type="pres">
      <dgm:prSet presAssocID="{2191C5FF-C01D-934F-ABD2-B2A251F937B3}" presName="accentRepeatNode" presStyleLbl="solidFgAcc1" presStyleIdx="3" presStyleCnt="5"/>
      <dgm:spPr/>
    </dgm:pt>
    <dgm:pt modelId="{28AB65A4-AE64-694A-A546-38C56A81DF0E}" type="pres">
      <dgm:prSet presAssocID="{7B1179A4-16E8-42F9-817C-F349778253EB}" presName="text_5" presStyleLbl="node1" presStyleIdx="4" presStyleCnt="5">
        <dgm:presLayoutVars>
          <dgm:bulletEnabled val="1"/>
        </dgm:presLayoutVars>
      </dgm:prSet>
      <dgm:spPr/>
    </dgm:pt>
    <dgm:pt modelId="{5BBBA8AC-2CF5-E442-84E8-B4D24A3A7C01}" type="pres">
      <dgm:prSet presAssocID="{7B1179A4-16E8-42F9-817C-F349778253EB}" presName="accent_5" presStyleCnt="0"/>
      <dgm:spPr/>
    </dgm:pt>
    <dgm:pt modelId="{5246A1E8-51BE-49A2-80E6-775645112911}" type="pres">
      <dgm:prSet presAssocID="{7B1179A4-16E8-42F9-817C-F349778253EB}" presName="accentRepeatNode" presStyleLbl="solidFgAcc1" presStyleIdx="4" presStyleCnt="5"/>
      <dgm:spPr/>
    </dgm:pt>
  </dgm:ptLst>
  <dgm:cxnLst>
    <dgm:cxn modelId="{135C9A01-CB40-461B-966D-19EB7B0BA48B}" srcId="{BA98134B-60A1-4F26-A7CB-8467F9F97642}" destId="{7B1179A4-16E8-42F9-817C-F349778253EB}" srcOrd="4" destOrd="0" parTransId="{F7157E32-1136-43A9-A238-60ABCD5BFB1B}" sibTransId="{DADB7EF3-A3A4-4026-B15D-0B4C6333E0E2}"/>
    <dgm:cxn modelId="{9C693D03-C220-4C83-8E2F-5E0F0FAAFF93}" srcId="{BA98134B-60A1-4F26-A7CB-8467F9F97642}" destId="{27BFC98D-CE3F-4D2A-91A0-EC381967408E}" srcOrd="2" destOrd="0" parTransId="{C2438D82-2C38-49F7-BCB1-EC1CF05D38A3}" sibTransId="{A1F37F77-AC5B-4782-A3F0-4629DABC2B69}"/>
    <dgm:cxn modelId="{CE35F01E-B290-4537-8841-BCA0AFA3CB00}" type="presOf" srcId="{5C1B2FC4-E6B5-4B1C-A4BE-98C901F8417D}" destId="{9F81315D-EF7A-41E5-98DA-299F6ED41334}" srcOrd="0" destOrd="0" presId="urn:microsoft.com/office/officeart/2008/layout/VerticalCurvedList"/>
    <dgm:cxn modelId="{A4479750-3AA1-5C48-9C5E-78BAA7FB45D8}" srcId="{BA98134B-60A1-4F26-A7CB-8467F9F97642}" destId="{2191C5FF-C01D-934F-ABD2-B2A251F937B3}" srcOrd="3" destOrd="0" parTransId="{B49B2047-8ABA-1B4F-9D41-E98F11CCB35C}" sibTransId="{C6189F71-F569-E448-A9EC-B550BF202B09}"/>
    <dgm:cxn modelId="{F3312D75-6CDF-734C-A1F5-3BBB0B9BBC1E}" type="presOf" srcId="{3427D751-EDEB-0C4D-B794-4D22F8B74233}" destId="{1056AA39-2993-F343-84CE-99F8E222C8AA}" srcOrd="0" destOrd="0" presId="urn:microsoft.com/office/officeart/2008/layout/VerticalCurvedList"/>
    <dgm:cxn modelId="{9CCA2279-5A99-C148-98B8-00633B34D69C}" srcId="{BA98134B-60A1-4F26-A7CB-8467F9F97642}" destId="{3427D751-EDEB-0C4D-B794-4D22F8B74233}" srcOrd="1" destOrd="0" parTransId="{5F1864BE-D330-4E47-8914-FED35E222DA2}" sibTransId="{88980DA1-478F-C74B-ABA8-8AA3F714E403}"/>
    <dgm:cxn modelId="{7C0DB791-9BE2-4019-8CBB-B051DC0BA2DC}" srcId="{BA98134B-60A1-4F26-A7CB-8467F9F97642}" destId="{5343F06D-5950-4BA4-89F3-CC5F904F7977}" srcOrd="0" destOrd="0" parTransId="{6C362217-FF26-4B51-BCBF-E58BA3601B09}" sibTransId="{5C1B2FC4-E6B5-4B1C-A4BE-98C901F8417D}"/>
    <dgm:cxn modelId="{F2F695C3-4D21-CE4C-A01E-A70CBDA75CB9}" type="presOf" srcId="{2191C5FF-C01D-934F-ABD2-B2A251F937B3}" destId="{BF12B80E-A341-5F40-B1FE-38CE6421326A}" srcOrd="0" destOrd="0" presId="urn:microsoft.com/office/officeart/2008/layout/VerticalCurvedList"/>
    <dgm:cxn modelId="{079B66DC-2614-4C73-BA9C-3438E09CEBC7}" type="presOf" srcId="{BA98134B-60A1-4F26-A7CB-8467F9F97642}" destId="{B2A9F47D-D1E9-416D-80C3-BDDB9110BD4F}" srcOrd="0" destOrd="0" presId="urn:microsoft.com/office/officeart/2008/layout/VerticalCurvedList"/>
    <dgm:cxn modelId="{4333CEE2-3BFA-45A8-96B4-EE8A526A6570}" type="presOf" srcId="{5343F06D-5950-4BA4-89F3-CC5F904F7977}" destId="{585518D8-D76D-4DE8-AEF0-5FE0A693D852}" srcOrd="0" destOrd="0" presId="urn:microsoft.com/office/officeart/2008/layout/VerticalCurvedList"/>
    <dgm:cxn modelId="{9A637EE3-1CE3-AD43-BD3D-912A400A3167}" type="presOf" srcId="{7B1179A4-16E8-42F9-817C-F349778253EB}" destId="{28AB65A4-AE64-694A-A546-38C56A81DF0E}" srcOrd="0" destOrd="0" presId="urn:microsoft.com/office/officeart/2008/layout/VerticalCurvedList"/>
    <dgm:cxn modelId="{C79F77FD-A25F-464C-9F0B-EBBC02AF0D1B}" type="presOf" srcId="{27BFC98D-CE3F-4D2A-91A0-EC381967408E}" destId="{AD8D88E2-9E3F-C343-95C0-127711EE9AA1}" srcOrd="0" destOrd="0" presId="urn:microsoft.com/office/officeart/2008/layout/VerticalCurvedList"/>
    <dgm:cxn modelId="{20086FF3-03ED-4BED-8AAC-8DCE2D1487D0}" type="presParOf" srcId="{B2A9F47D-D1E9-416D-80C3-BDDB9110BD4F}" destId="{FB9753EE-2A6A-4D6C-9E8A-66C23339591D}" srcOrd="0" destOrd="0" presId="urn:microsoft.com/office/officeart/2008/layout/VerticalCurvedList"/>
    <dgm:cxn modelId="{84BA260E-6619-42B9-9345-F32789E58AA8}" type="presParOf" srcId="{FB9753EE-2A6A-4D6C-9E8A-66C23339591D}" destId="{56F301E7-95A3-41C7-BF57-409F69B21DDD}" srcOrd="0" destOrd="0" presId="urn:microsoft.com/office/officeart/2008/layout/VerticalCurvedList"/>
    <dgm:cxn modelId="{30BA1458-03FA-4C62-81F4-FFC589EBE3D7}" type="presParOf" srcId="{56F301E7-95A3-41C7-BF57-409F69B21DDD}" destId="{FBA0292D-2161-415C-957D-C14086D18540}" srcOrd="0" destOrd="0" presId="urn:microsoft.com/office/officeart/2008/layout/VerticalCurvedList"/>
    <dgm:cxn modelId="{971EED21-7388-4E36-B772-C9A69E612514}" type="presParOf" srcId="{56F301E7-95A3-41C7-BF57-409F69B21DDD}" destId="{9F81315D-EF7A-41E5-98DA-299F6ED41334}" srcOrd="1" destOrd="0" presId="urn:microsoft.com/office/officeart/2008/layout/VerticalCurvedList"/>
    <dgm:cxn modelId="{613C5048-43B7-4E62-9A42-C1A300CC804B}" type="presParOf" srcId="{56F301E7-95A3-41C7-BF57-409F69B21DDD}" destId="{A6E26CA2-3F72-421C-AE89-F3209DFDF95B}" srcOrd="2" destOrd="0" presId="urn:microsoft.com/office/officeart/2008/layout/VerticalCurvedList"/>
    <dgm:cxn modelId="{8E87CA17-BD8E-4D61-AC47-79B7D1F2BCAF}" type="presParOf" srcId="{56F301E7-95A3-41C7-BF57-409F69B21DDD}" destId="{49A7C1FA-EADE-4D37-8AD7-65B6EE5DA1C2}" srcOrd="3" destOrd="0" presId="urn:microsoft.com/office/officeart/2008/layout/VerticalCurvedList"/>
    <dgm:cxn modelId="{6C4E0ECA-A55E-4277-B098-E11EACF55244}" type="presParOf" srcId="{FB9753EE-2A6A-4D6C-9E8A-66C23339591D}" destId="{585518D8-D76D-4DE8-AEF0-5FE0A693D852}" srcOrd="1" destOrd="0" presId="urn:microsoft.com/office/officeart/2008/layout/VerticalCurvedList"/>
    <dgm:cxn modelId="{EAE72AEE-BD34-4D8B-81DF-D4725B98C319}" type="presParOf" srcId="{FB9753EE-2A6A-4D6C-9E8A-66C23339591D}" destId="{C3B208BC-091E-426B-801B-28BFE8A6387E}" srcOrd="2" destOrd="0" presId="urn:microsoft.com/office/officeart/2008/layout/VerticalCurvedList"/>
    <dgm:cxn modelId="{368EA77B-6693-4A26-A303-A177461DA803}" type="presParOf" srcId="{C3B208BC-091E-426B-801B-28BFE8A6387E}" destId="{2A3FDAED-8A61-4FA3-9DEC-4352F0A75BA7}" srcOrd="0" destOrd="0" presId="urn:microsoft.com/office/officeart/2008/layout/VerticalCurvedList"/>
    <dgm:cxn modelId="{2DEC2E5C-BB8B-8147-9194-F814262F6052}" type="presParOf" srcId="{FB9753EE-2A6A-4D6C-9E8A-66C23339591D}" destId="{1056AA39-2993-F343-84CE-99F8E222C8AA}" srcOrd="3" destOrd="0" presId="urn:microsoft.com/office/officeart/2008/layout/VerticalCurvedList"/>
    <dgm:cxn modelId="{24D675A1-7EEE-6446-927E-9F7EA2FB6581}" type="presParOf" srcId="{FB9753EE-2A6A-4D6C-9E8A-66C23339591D}" destId="{7817CA6F-10D4-0F4B-B9C8-FAE3E190B853}" srcOrd="4" destOrd="0" presId="urn:microsoft.com/office/officeart/2008/layout/VerticalCurvedList"/>
    <dgm:cxn modelId="{D22C37DB-DA74-B84F-9F82-004652431248}" type="presParOf" srcId="{7817CA6F-10D4-0F4B-B9C8-FAE3E190B853}" destId="{0641F4EC-10C1-0640-BC45-D5BD7438750D}" srcOrd="0" destOrd="0" presId="urn:microsoft.com/office/officeart/2008/layout/VerticalCurvedList"/>
    <dgm:cxn modelId="{45875CA9-CFC9-D04C-A4B8-5A2751DD3B4E}" type="presParOf" srcId="{FB9753EE-2A6A-4D6C-9E8A-66C23339591D}" destId="{AD8D88E2-9E3F-C343-95C0-127711EE9AA1}" srcOrd="5" destOrd="0" presId="urn:microsoft.com/office/officeart/2008/layout/VerticalCurvedList"/>
    <dgm:cxn modelId="{9D271E98-0FB3-9842-AFCF-79597298B644}" type="presParOf" srcId="{FB9753EE-2A6A-4D6C-9E8A-66C23339591D}" destId="{F2BD0C9B-A41B-634A-AF98-56B2074BE076}" srcOrd="6" destOrd="0" presId="urn:microsoft.com/office/officeart/2008/layout/VerticalCurvedList"/>
    <dgm:cxn modelId="{649DECCD-51D3-B54D-8522-91EC243EE85A}" type="presParOf" srcId="{F2BD0C9B-A41B-634A-AF98-56B2074BE076}" destId="{5F7ABC68-34B7-4F7C-A8EA-1B8372F16288}" srcOrd="0" destOrd="0" presId="urn:microsoft.com/office/officeart/2008/layout/VerticalCurvedList"/>
    <dgm:cxn modelId="{96133906-DD3D-064F-B7FE-FDA4EAB15A04}" type="presParOf" srcId="{FB9753EE-2A6A-4D6C-9E8A-66C23339591D}" destId="{BF12B80E-A341-5F40-B1FE-38CE6421326A}" srcOrd="7" destOrd="0" presId="urn:microsoft.com/office/officeart/2008/layout/VerticalCurvedList"/>
    <dgm:cxn modelId="{61AA919E-DFDA-5B4F-8E64-D050070DA496}" type="presParOf" srcId="{FB9753EE-2A6A-4D6C-9E8A-66C23339591D}" destId="{847D4E99-154C-E94E-8DB6-DBDC605929F4}" srcOrd="8" destOrd="0" presId="urn:microsoft.com/office/officeart/2008/layout/VerticalCurvedList"/>
    <dgm:cxn modelId="{CA461D22-6A89-B340-A580-55B534B98454}" type="presParOf" srcId="{847D4E99-154C-E94E-8DB6-DBDC605929F4}" destId="{33E76313-9088-1745-BB80-6FF60D854057}" srcOrd="0" destOrd="0" presId="urn:microsoft.com/office/officeart/2008/layout/VerticalCurvedList"/>
    <dgm:cxn modelId="{B2217B9D-A44E-5441-B030-665487405BFA}" type="presParOf" srcId="{FB9753EE-2A6A-4D6C-9E8A-66C23339591D}" destId="{28AB65A4-AE64-694A-A546-38C56A81DF0E}" srcOrd="9" destOrd="0" presId="urn:microsoft.com/office/officeart/2008/layout/VerticalCurvedList"/>
    <dgm:cxn modelId="{5078BD7F-BFD7-014D-A511-3EC625F51F82}" type="presParOf" srcId="{FB9753EE-2A6A-4D6C-9E8A-66C23339591D}" destId="{5BBBA8AC-2CF5-E442-84E8-B4D24A3A7C01}" srcOrd="10" destOrd="0" presId="urn:microsoft.com/office/officeart/2008/layout/VerticalCurvedList"/>
    <dgm:cxn modelId="{544EED94-031E-CA40-8C70-43A04D7DC931}" type="presParOf" srcId="{5BBBA8AC-2CF5-E442-84E8-B4D24A3A7C01}" destId="{5246A1E8-51BE-49A2-80E6-77564511291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A2AA01-E7BE-C740-9D56-AC7B1FEEC55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BA611A30-FC33-7147-A2B0-2DD6012068BB}">
      <dgm:prSet phldrT="[Text]"/>
      <dgm:spPr/>
      <dgm:t>
        <a:bodyPr/>
        <a:lstStyle/>
        <a:p>
          <a:r>
            <a:rPr lang="en-US" dirty="0"/>
            <a:t>Information extraction</a:t>
          </a:r>
        </a:p>
      </dgm:t>
    </dgm:pt>
    <dgm:pt modelId="{C1971145-2DB3-F14C-B4FD-90A4C1F255C8}" type="parTrans" cxnId="{B737721A-1600-8640-B604-B9D8CECE0809}">
      <dgm:prSet/>
      <dgm:spPr/>
      <dgm:t>
        <a:bodyPr/>
        <a:lstStyle/>
        <a:p>
          <a:endParaRPr lang="en-US"/>
        </a:p>
      </dgm:t>
    </dgm:pt>
    <dgm:pt modelId="{34057562-C768-4F45-9BFB-4747A98F40FF}" type="sibTrans" cxnId="{B737721A-1600-8640-B604-B9D8CECE0809}">
      <dgm:prSet/>
      <dgm:spPr/>
      <dgm:t>
        <a:bodyPr/>
        <a:lstStyle/>
        <a:p>
          <a:endParaRPr lang="en-US"/>
        </a:p>
      </dgm:t>
    </dgm:pt>
    <dgm:pt modelId="{986AC5E1-82D8-0041-A88F-D621790C4125}">
      <dgm:prSet phldrT="[Text]"/>
      <dgm:spPr/>
      <dgm:t>
        <a:bodyPr/>
        <a:lstStyle/>
        <a:p>
          <a:r>
            <a:rPr lang="en-US" dirty="0"/>
            <a:t>Document classification</a:t>
          </a:r>
        </a:p>
      </dgm:t>
    </dgm:pt>
    <dgm:pt modelId="{14AAECC4-8DB4-2243-ADAF-E0A30331757D}" type="parTrans" cxnId="{61076D67-3C6E-7544-9F06-5BC326440F32}">
      <dgm:prSet/>
      <dgm:spPr/>
      <dgm:t>
        <a:bodyPr/>
        <a:lstStyle/>
        <a:p>
          <a:endParaRPr lang="en-US"/>
        </a:p>
      </dgm:t>
    </dgm:pt>
    <dgm:pt modelId="{D383D9BE-EDC5-CA40-BA5D-E995B8536FB9}" type="sibTrans" cxnId="{61076D67-3C6E-7544-9F06-5BC326440F32}">
      <dgm:prSet/>
      <dgm:spPr/>
      <dgm:t>
        <a:bodyPr/>
        <a:lstStyle/>
        <a:p>
          <a:endParaRPr lang="en-US"/>
        </a:p>
      </dgm:t>
    </dgm:pt>
    <dgm:pt modelId="{635005A1-1D31-5A4A-9B69-1786E59B85FD}">
      <dgm:prSet phldrT="[Text]"/>
      <dgm:spPr/>
      <dgm:t>
        <a:bodyPr/>
        <a:lstStyle/>
        <a:p>
          <a:r>
            <a:rPr lang="en-US" dirty="0"/>
            <a:t>Cross language processing</a:t>
          </a:r>
        </a:p>
      </dgm:t>
    </dgm:pt>
    <dgm:pt modelId="{F7573AD7-CCF6-314D-A421-37D1F2BCCD0C}" type="parTrans" cxnId="{4E386EF9-323D-8E4E-BF50-A10E4C44AC30}">
      <dgm:prSet/>
      <dgm:spPr/>
      <dgm:t>
        <a:bodyPr/>
        <a:lstStyle/>
        <a:p>
          <a:endParaRPr lang="en-US"/>
        </a:p>
      </dgm:t>
    </dgm:pt>
    <dgm:pt modelId="{54683694-B688-2244-9768-EB2213FE1CB1}" type="sibTrans" cxnId="{4E386EF9-323D-8E4E-BF50-A10E4C44AC30}">
      <dgm:prSet/>
      <dgm:spPr/>
      <dgm:t>
        <a:bodyPr/>
        <a:lstStyle/>
        <a:p>
          <a:endParaRPr lang="en-US"/>
        </a:p>
      </dgm:t>
    </dgm:pt>
    <dgm:pt modelId="{30E0909B-00BA-A24C-9B43-90BCE359D126}">
      <dgm:prSet phldrT="[Text]"/>
      <dgm:spPr/>
      <dgm:t>
        <a:bodyPr/>
        <a:lstStyle/>
        <a:p>
          <a:r>
            <a:rPr lang="en-US" dirty="0"/>
            <a:t>Computer human interaction</a:t>
          </a:r>
        </a:p>
      </dgm:t>
    </dgm:pt>
    <dgm:pt modelId="{AFC707C8-DB8B-434B-808C-41111A11FD76}" type="parTrans" cxnId="{6039CA9A-2D8F-C74F-AA18-A822913EC219}">
      <dgm:prSet/>
      <dgm:spPr/>
      <dgm:t>
        <a:bodyPr/>
        <a:lstStyle/>
        <a:p>
          <a:endParaRPr lang="en-US"/>
        </a:p>
      </dgm:t>
    </dgm:pt>
    <dgm:pt modelId="{000DE6ED-6C48-8F4E-BEA3-DDB0549DDFA9}" type="sibTrans" cxnId="{6039CA9A-2D8F-C74F-AA18-A822913EC219}">
      <dgm:prSet/>
      <dgm:spPr/>
      <dgm:t>
        <a:bodyPr/>
        <a:lstStyle/>
        <a:p>
          <a:endParaRPr lang="en-US"/>
        </a:p>
      </dgm:t>
    </dgm:pt>
    <dgm:pt modelId="{DAFCB3A9-E0EA-FB47-BBAC-2E3EC0DC6BA1}">
      <dgm:prSet phldrT="[Text]"/>
      <dgm:spPr/>
      <dgm:t>
        <a:bodyPr/>
        <a:lstStyle/>
        <a:p>
          <a:r>
            <a:rPr lang="en-US" dirty="0"/>
            <a:t>Text generation</a:t>
          </a:r>
        </a:p>
      </dgm:t>
    </dgm:pt>
    <dgm:pt modelId="{0B38F034-D7C4-6D46-8D5D-2A20CEB18938}" type="parTrans" cxnId="{0DCE3969-178C-534F-9A5D-D904F88A3207}">
      <dgm:prSet/>
      <dgm:spPr/>
      <dgm:t>
        <a:bodyPr/>
        <a:lstStyle/>
        <a:p>
          <a:endParaRPr lang="en-US"/>
        </a:p>
      </dgm:t>
    </dgm:pt>
    <dgm:pt modelId="{5F7A0659-F313-984A-B290-DD5C9CB29E91}" type="sibTrans" cxnId="{0DCE3969-178C-534F-9A5D-D904F88A3207}">
      <dgm:prSet/>
      <dgm:spPr/>
      <dgm:t>
        <a:bodyPr/>
        <a:lstStyle/>
        <a:p>
          <a:endParaRPr lang="en-US"/>
        </a:p>
      </dgm:t>
    </dgm:pt>
    <dgm:pt modelId="{EEF559A3-028E-2542-AAB3-BB9F5418F46F}">
      <dgm:prSet phldrT="[Text]"/>
      <dgm:spPr/>
      <dgm:t>
        <a:bodyPr/>
        <a:lstStyle/>
        <a:p>
          <a:r>
            <a:rPr lang="en-US" dirty="0"/>
            <a:t>Information retrieval</a:t>
          </a:r>
        </a:p>
      </dgm:t>
    </dgm:pt>
    <dgm:pt modelId="{033A64D7-A19C-2A40-AEDE-2B4B2E2ADBC6}" type="parTrans" cxnId="{8FFC111B-78D1-E34A-BAD8-E770E59EE9CC}">
      <dgm:prSet/>
      <dgm:spPr/>
      <dgm:t>
        <a:bodyPr/>
        <a:lstStyle/>
        <a:p>
          <a:endParaRPr lang="en-US"/>
        </a:p>
      </dgm:t>
    </dgm:pt>
    <dgm:pt modelId="{2635FBA8-B525-5C46-87A6-AEDE70216B2B}" type="sibTrans" cxnId="{8FFC111B-78D1-E34A-BAD8-E770E59EE9CC}">
      <dgm:prSet/>
      <dgm:spPr/>
      <dgm:t>
        <a:bodyPr/>
        <a:lstStyle/>
        <a:p>
          <a:endParaRPr lang="en-US"/>
        </a:p>
      </dgm:t>
    </dgm:pt>
    <dgm:pt modelId="{C9192B3F-CFAD-394A-8788-2E88EBF624A1}" type="pres">
      <dgm:prSet presAssocID="{C5A2AA01-E7BE-C740-9D56-AC7B1FEEC551}" presName="Name0" presStyleCnt="0">
        <dgm:presLayoutVars>
          <dgm:chMax val="7"/>
          <dgm:chPref val="7"/>
          <dgm:dir/>
        </dgm:presLayoutVars>
      </dgm:prSet>
      <dgm:spPr/>
    </dgm:pt>
    <dgm:pt modelId="{92DC7197-FAAD-7B4D-B453-A58B7F3352AD}" type="pres">
      <dgm:prSet presAssocID="{C5A2AA01-E7BE-C740-9D56-AC7B1FEEC551}" presName="Name1" presStyleCnt="0"/>
      <dgm:spPr/>
    </dgm:pt>
    <dgm:pt modelId="{4CE20C4B-D3C7-004F-8E7E-762E28CE7915}" type="pres">
      <dgm:prSet presAssocID="{C5A2AA01-E7BE-C740-9D56-AC7B1FEEC551}" presName="cycle" presStyleCnt="0"/>
      <dgm:spPr/>
    </dgm:pt>
    <dgm:pt modelId="{27EC01F2-86D5-B741-A3C2-C78907703A42}" type="pres">
      <dgm:prSet presAssocID="{C5A2AA01-E7BE-C740-9D56-AC7B1FEEC551}" presName="srcNode" presStyleLbl="node1" presStyleIdx="0" presStyleCnt="6"/>
      <dgm:spPr/>
    </dgm:pt>
    <dgm:pt modelId="{35B46D45-D434-2841-A331-82ABC8E8D926}" type="pres">
      <dgm:prSet presAssocID="{C5A2AA01-E7BE-C740-9D56-AC7B1FEEC551}" presName="conn" presStyleLbl="parChTrans1D2" presStyleIdx="0" presStyleCnt="1"/>
      <dgm:spPr/>
    </dgm:pt>
    <dgm:pt modelId="{59E77C57-5A0F-824D-AEBC-32CEDF9E5B1E}" type="pres">
      <dgm:prSet presAssocID="{C5A2AA01-E7BE-C740-9D56-AC7B1FEEC551}" presName="extraNode" presStyleLbl="node1" presStyleIdx="0" presStyleCnt="6"/>
      <dgm:spPr/>
    </dgm:pt>
    <dgm:pt modelId="{64D37DFD-C3B4-7B48-A792-1CBCF2954E6C}" type="pres">
      <dgm:prSet presAssocID="{C5A2AA01-E7BE-C740-9D56-AC7B1FEEC551}" presName="dstNode" presStyleLbl="node1" presStyleIdx="0" presStyleCnt="6"/>
      <dgm:spPr/>
    </dgm:pt>
    <dgm:pt modelId="{BFDECD34-1A59-8F41-83C3-A5C7D1D09541}" type="pres">
      <dgm:prSet presAssocID="{BA611A30-FC33-7147-A2B0-2DD6012068BB}" presName="text_1" presStyleLbl="node1" presStyleIdx="0" presStyleCnt="6">
        <dgm:presLayoutVars>
          <dgm:bulletEnabled val="1"/>
        </dgm:presLayoutVars>
      </dgm:prSet>
      <dgm:spPr/>
    </dgm:pt>
    <dgm:pt modelId="{BCBF8F4D-B45C-DF4C-A067-D8D554EC426D}" type="pres">
      <dgm:prSet presAssocID="{BA611A30-FC33-7147-A2B0-2DD6012068BB}" presName="accent_1" presStyleCnt="0"/>
      <dgm:spPr/>
    </dgm:pt>
    <dgm:pt modelId="{E841E05E-3C30-6842-A281-C6EFB870DF85}" type="pres">
      <dgm:prSet presAssocID="{BA611A30-FC33-7147-A2B0-2DD6012068BB}" presName="accentRepeatNode" presStyleLbl="solidFgAcc1" presStyleIdx="0" presStyleCnt="6"/>
      <dgm:spPr/>
    </dgm:pt>
    <dgm:pt modelId="{831AD4BD-16FD-2147-94D5-AACBAC27963D}" type="pres">
      <dgm:prSet presAssocID="{986AC5E1-82D8-0041-A88F-D621790C4125}" presName="text_2" presStyleLbl="node1" presStyleIdx="1" presStyleCnt="6">
        <dgm:presLayoutVars>
          <dgm:bulletEnabled val="1"/>
        </dgm:presLayoutVars>
      </dgm:prSet>
      <dgm:spPr/>
    </dgm:pt>
    <dgm:pt modelId="{B5003DE6-EA89-CE45-838E-6F54224CB40D}" type="pres">
      <dgm:prSet presAssocID="{986AC5E1-82D8-0041-A88F-D621790C4125}" presName="accent_2" presStyleCnt="0"/>
      <dgm:spPr/>
    </dgm:pt>
    <dgm:pt modelId="{3A0B4DF6-123D-584C-88CC-C1422D06B60C}" type="pres">
      <dgm:prSet presAssocID="{986AC5E1-82D8-0041-A88F-D621790C4125}" presName="accentRepeatNode" presStyleLbl="solidFgAcc1" presStyleIdx="1" presStyleCnt="6"/>
      <dgm:spPr/>
    </dgm:pt>
    <dgm:pt modelId="{668902E0-DE8A-0A4E-A75F-04B8BADC1455}" type="pres">
      <dgm:prSet presAssocID="{635005A1-1D31-5A4A-9B69-1786E59B85FD}" presName="text_3" presStyleLbl="node1" presStyleIdx="2" presStyleCnt="6">
        <dgm:presLayoutVars>
          <dgm:bulletEnabled val="1"/>
        </dgm:presLayoutVars>
      </dgm:prSet>
      <dgm:spPr/>
    </dgm:pt>
    <dgm:pt modelId="{244593DF-9FB7-F546-B15E-40FAD72E045A}" type="pres">
      <dgm:prSet presAssocID="{635005A1-1D31-5A4A-9B69-1786E59B85FD}" presName="accent_3" presStyleCnt="0"/>
      <dgm:spPr/>
    </dgm:pt>
    <dgm:pt modelId="{3FD5E0AF-7D9A-EA4B-8B0A-A1918478692A}" type="pres">
      <dgm:prSet presAssocID="{635005A1-1D31-5A4A-9B69-1786E59B85FD}" presName="accentRepeatNode" presStyleLbl="solidFgAcc1" presStyleIdx="2" presStyleCnt="6"/>
      <dgm:spPr/>
    </dgm:pt>
    <dgm:pt modelId="{F75C80F3-AFE1-974F-88EE-D4563D76B9BC}" type="pres">
      <dgm:prSet presAssocID="{30E0909B-00BA-A24C-9B43-90BCE359D126}" presName="text_4" presStyleLbl="node1" presStyleIdx="3" presStyleCnt="6">
        <dgm:presLayoutVars>
          <dgm:bulletEnabled val="1"/>
        </dgm:presLayoutVars>
      </dgm:prSet>
      <dgm:spPr/>
    </dgm:pt>
    <dgm:pt modelId="{E27060C6-E4E5-EE4C-8CE3-BE024355C3BE}" type="pres">
      <dgm:prSet presAssocID="{30E0909B-00BA-A24C-9B43-90BCE359D126}" presName="accent_4" presStyleCnt="0"/>
      <dgm:spPr/>
    </dgm:pt>
    <dgm:pt modelId="{B3A75C21-FFA1-424A-8B31-905FF650E583}" type="pres">
      <dgm:prSet presAssocID="{30E0909B-00BA-A24C-9B43-90BCE359D126}" presName="accentRepeatNode" presStyleLbl="solidFgAcc1" presStyleIdx="3" presStyleCnt="6"/>
      <dgm:spPr/>
    </dgm:pt>
    <dgm:pt modelId="{9490B024-91A9-084A-980D-A89B2BD52652}" type="pres">
      <dgm:prSet presAssocID="{DAFCB3A9-E0EA-FB47-BBAC-2E3EC0DC6BA1}" presName="text_5" presStyleLbl="node1" presStyleIdx="4" presStyleCnt="6">
        <dgm:presLayoutVars>
          <dgm:bulletEnabled val="1"/>
        </dgm:presLayoutVars>
      </dgm:prSet>
      <dgm:spPr/>
    </dgm:pt>
    <dgm:pt modelId="{2E4A415F-8C39-5E46-9B22-7BDD0EB23302}" type="pres">
      <dgm:prSet presAssocID="{DAFCB3A9-E0EA-FB47-BBAC-2E3EC0DC6BA1}" presName="accent_5" presStyleCnt="0"/>
      <dgm:spPr/>
    </dgm:pt>
    <dgm:pt modelId="{BC928A3D-C58B-E141-A930-038BD7F887FD}" type="pres">
      <dgm:prSet presAssocID="{DAFCB3A9-E0EA-FB47-BBAC-2E3EC0DC6BA1}" presName="accentRepeatNode" presStyleLbl="solidFgAcc1" presStyleIdx="4" presStyleCnt="6"/>
      <dgm:spPr/>
    </dgm:pt>
    <dgm:pt modelId="{A1FB8879-B4FD-2F42-824C-10C2220466F5}" type="pres">
      <dgm:prSet presAssocID="{EEF559A3-028E-2542-AAB3-BB9F5418F46F}" presName="text_6" presStyleLbl="node1" presStyleIdx="5" presStyleCnt="6">
        <dgm:presLayoutVars>
          <dgm:bulletEnabled val="1"/>
        </dgm:presLayoutVars>
      </dgm:prSet>
      <dgm:spPr/>
    </dgm:pt>
    <dgm:pt modelId="{52B53617-9967-DE44-A254-7A01DA007EBB}" type="pres">
      <dgm:prSet presAssocID="{EEF559A3-028E-2542-AAB3-BB9F5418F46F}" presName="accent_6" presStyleCnt="0"/>
      <dgm:spPr/>
    </dgm:pt>
    <dgm:pt modelId="{4903482A-AD51-3740-A194-584E9AD211BE}" type="pres">
      <dgm:prSet presAssocID="{EEF559A3-028E-2542-AAB3-BB9F5418F46F}" presName="accentRepeatNode" presStyleLbl="solidFgAcc1" presStyleIdx="5" presStyleCnt="6"/>
      <dgm:spPr/>
    </dgm:pt>
  </dgm:ptLst>
  <dgm:cxnLst>
    <dgm:cxn modelId="{B737721A-1600-8640-B604-B9D8CECE0809}" srcId="{C5A2AA01-E7BE-C740-9D56-AC7B1FEEC551}" destId="{BA611A30-FC33-7147-A2B0-2DD6012068BB}" srcOrd="0" destOrd="0" parTransId="{C1971145-2DB3-F14C-B4FD-90A4C1F255C8}" sibTransId="{34057562-C768-4F45-9BFB-4747A98F40FF}"/>
    <dgm:cxn modelId="{8FFC111B-78D1-E34A-BAD8-E770E59EE9CC}" srcId="{C5A2AA01-E7BE-C740-9D56-AC7B1FEEC551}" destId="{EEF559A3-028E-2542-AAB3-BB9F5418F46F}" srcOrd="5" destOrd="0" parTransId="{033A64D7-A19C-2A40-AEDE-2B4B2E2ADBC6}" sibTransId="{2635FBA8-B525-5C46-87A6-AEDE70216B2B}"/>
    <dgm:cxn modelId="{39E2674C-1F72-0D41-9A71-09D41FA6D567}" type="presOf" srcId="{30E0909B-00BA-A24C-9B43-90BCE359D126}" destId="{F75C80F3-AFE1-974F-88EE-D4563D76B9BC}" srcOrd="0" destOrd="0" presId="urn:microsoft.com/office/officeart/2008/layout/VerticalCurvedList"/>
    <dgm:cxn modelId="{61076D67-3C6E-7544-9F06-5BC326440F32}" srcId="{C5A2AA01-E7BE-C740-9D56-AC7B1FEEC551}" destId="{986AC5E1-82D8-0041-A88F-D621790C4125}" srcOrd="1" destOrd="0" parTransId="{14AAECC4-8DB4-2243-ADAF-E0A30331757D}" sibTransId="{D383D9BE-EDC5-CA40-BA5D-E995B8536FB9}"/>
    <dgm:cxn modelId="{0DCE3969-178C-534F-9A5D-D904F88A3207}" srcId="{C5A2AA01-E7BE-C740-9D56-AC7B1FEEC551}" destId="{DAFCB3A9-E0EA-FB47-BBAC-2E3EC0DC6BA1}" srcOrd="4" destOrd="0" parTransId="{0B38F034-D7C4-6D46-8D5D-2A20CEB18938}" sibTransId="{5F7A0659-F313-984A-B290-DD5C9CB29E91}"/>
    <dgm:cxn modelId="{B6471275-F553-BA48-A1D3-A88DD4323E81}" type="presOf" srcId="{635005A1-1D31-5A4A-9B69-1786E59B85FD}" destId="{668902E0-DE8A-0A4E-A75F-04B8BADC1455}" srcOrd="0" destOrd="0" presId="urn:microsoft.com/office/officeart/2008/layout/VerticalCurvedList"/>
    <dgm:cxn modelId="{6C0F4F86-E738-BC4B-AEDE-043F72008BA0}" type="presOf" srcId="{DAFCB3A9-E0EA-FB47-BBAC-2E3EC0DC6BA1}" destId="{9490B024-91A9-084A-980D-A89B2BD52652}" srcOrd="0" destOrd="0" presId="urn:microsoft.com/office/officeart/2008/layout/VerticalCurvedList"/>
    <dgm:cxn modelId="{CD00A492-C80B-174C-A9A8-4856DA5FBF01}" type="presOf" srcId="{34057562-C768-4F45-9BFB-4747A98F40FF}" destId="{35B46D45-D434-2841-A331-82ABC8E8D926}" srcOrd="0" destOrd="0" presId="urn:microsoft.com/office/officeart/2008/layout/VerticalCurvedList"/>
    <dgm:cxn modelId="{6039CA9A-2D8F-C74F-AA18-A822913EC219}" srcId="{C5A2AA01-E7BE-C740-9D56-AC7B1FEEC551}" destId="{30E0909B-00BA-A24C-9B43-90BCE359D126}" srcOrd="3" destOrd="0" parTransId="{AFC707C8-DB8B-434B-808C-41111A11FD76}" sibTransId="{000DE6ED-6C48-8F4E-BEA3-DDB0549DDFA9}"/>
    <dgm:cxn modelId="{82752DD1-3308-DF42-A2B4-965A7E0C83EB}" type="presOf" srcId="{C5A2AA01-E7BE-C740-9D56-AC7B1FEEC551}" destId="{C9192B3F-CFAD-394A-8788-2E88EBF624A1}" srcOrd="0" destOrd="0" presId="urn:microsoft.com/office/officeart/2008/layout/VerticalCurvedList"/>
    <dgm:cxn modelId="{C893FFD2-DA4A-BF47-930D-0E7DB0D9972F}" type="presOf" srcId="{BA611A30-FC33-7147-A2B0-2DD6012068BB}" destId="{BFDECD34-1A59-8F41-83C3-A5C7D1D09541}" srcOrd="0" destOrd="0" presId="urn:microsoft.com/office/officeart/2008/layout/VerticalCurvedList"/>
    <dgm:cxn modelId="{7E1F4DF6-F2D2-DE49-924D-F731DDE67355}" type="presOf" srcId="{EEF559A3-028E-2542-AAB3-BB9F5418F46F}" destId="{A1FB8879-B4FD-2F42-824C-10C2220466F5}" srcOrd="0" destOrd="0" presId="urn:microsoft.com/office/officeart/2008/layout/VerticalCurvedList"/>
    <dgm:cxn modelId="{4E386EF9-323D-8E4E-BF50-A10E4C44AC30}" srcId="{C5A2AA01-E7BE-C740-9D56-AC7B1FEEC551}" destId="{635005A1-1D31-5A4A-9B69-1786E59B85FD}" srcOrd="2" destOrd="0" parTransId="{F7573AD7-CCF6-314D-A421-37D1F2BCCD0C}" sibTransId="{54683694-B688-2244-9768-EB2213FE1CB1}"/>
    <dgm:cxn modelId="{04E5CEFB-1FE4-F149-890E-109F03453903}" type="presOf" srcId="{986AC5E1-82D8-0041-A88F-D621790C4125}" destId="{831AD4BD-16FD-2147-94D5-AACBAC27963D}" srcOrd="0" destOrd="0" presId="urn:microsoft.com/office/officeart/2008/layout/VerticalCurvedList"/>
    <dgm:cxn modelId="{63A7A605-5164-B043-A084-571AC923B486}" type="presParOf" srcId="{C9192B3F-CFAD-394A-8788-2E88EBF624A1}" destId="{92DC7197-FAAD-7B4D-B453-A58B7F3352AD}" srcOrd="0" destOrd="0" presId="urn:microsoft.com/office/officeart/2008/layout/VerticalCurvedList"/>
    <dgm:cxn modelId="{BCB1A5ED-36A3-1941-BCF9-A2074786B84C}" type="presParOf" srcId="{92DC7197-FAAD-7B4D-B453-A58B7F3352AD}" destId="{4CE20C4B-D3C7-004F-8E7E-762E28CE7915}" srcOrd="0" destOrd="0" presId="urn:microsoft.com/office/officeart/2008/layout/VerticalCurvedList"/>
    <dgm:cxn modelId="{38E26822-1806-4E48-86FD-727925CA5A24}" type="presParOf" srcId="{4CE20C4B-D3C7-004F-8E7E-762E28CE7915}" destId="{27EC01F2-86D5-B741-A3C2-C78907703A42}" srcOrd="0" destOrd="0" presId="urn:microsoft.com/office/officeart/2008/layout/VerticalCurvedList"/>
    <dgm:cxn modelId="{4378C853-0013-194C-BFB2-AF93328E50A3}" type="presParOf" srcId="{4CE20C4B-D3C7-004F-8E7E-762E28CE7915}" destId="{35B46D45-D434-2841-A331-82ABC8E8D926}" srcOrd="1" destOrd="0" presId="urn:microsoft.com/office/officeart/2008/layout/VerticalCurvedList"/>
    <dgm:cxn modelId="{001D9613-1BCF-1D45-9E35-D982E4F2276C}" type="presParOf" srcId="{4CE20C4B-D3C7-004F-8E7E-762E28CE7915}" destId="{59E77C57-5A0F-824D-AEBC-32CEDF9E5B1E}" srcOrd="2" destOrd="0" presId="urn:microsoft.com/office/officeart/2008/layout/VerticalCurvedList"/>
    <dgm:cxn modelId="{B7DAEC3E-8EDE-6044-B217-90419D4592E2}" type="presParOf" srcId="{4CE20C4B-D3C7-004F-8E7E-762E28CE7915}" destId="{64D37DFD-C3B4-7B48-A792-1CBCF2954E6C}" srcOrd="3" destOrd="0" presId="urn:microsoft.com/office/officeart/2008/layout/VerticalCurvedList"/>
    <dgm:cxn modelId="{A513F8DD-BDD1-2E40-87AC-CD5B4D7CE9FB}" type="presParOf" srcId="{92DC7197-FAAD-7B4D-B453-A58B7F3352AD}" destId="{BFDECD34-1A59-8F41-83C3-A5C7D1D09541}" srcOrd="1" destOrd="0" presId="urn:microsoft.com/office/officeart/2008/layout/VerticalCurvedList"/>
    <dgm:cxn modelId="{728EF7A3-1352-E744-8162-C30D745B4028}" type="presParOf" srcId="{92DC7197-FAAD-7B4D-B453-A58B7F3352AD}" destId="{BCBF8F4D-B45C-DF4C-A067-D8D554EC426D}" srcOrd="2" destOrd="0" presId="urn:microsoft.com/office/officeart/2008/layout/VerticalCurvedList"/>
    <dgm:cxn modelId="{FFC1156C-7488-B44C-A0C4-67E7A7973307}" type="presParOf" srcId="{BCBF8F4D-B45C-DF4C-A067-D8D554EC426D}" destId="{E841E05E-3C30-6842-A281-C6EFB870DF85}" srcOrd="0" destOrd="0" presId="urn:microsoft.com/office/officeart/2008/layout/VerticalCurvedList"/>
    <dgm:cxn modelId="{5291C3D4-224D-0B49-A3AF-FD6597C8C18E}" type="presParOf" srcId="{92DC7197-FAAD-7B4D-B453-A58B7F3352AD}" destId="{831AD4BD-16FD-2147-94D5-AACBAC27963D}" srcOrd="3" destOrd="0" presId="urn:microsoft.com/office/officeart/2008/layout/VerticalCurvedList"/>
    <dgm:cxn modelId="{BF74D8D9-4F50-AC41-8B78-3FA5FF4FD3D0}" type="presParOf" srcId="{92DC7197-FAAD-7B4D-B453-A58B7F3352AD}" destId="{B5003DE6-EA89-CE45-838E-6F54224CB40D}" srcOrd="4" destOrd="0" presId="urn:microsoft.com/office/officeart/2008/layout/VerticalCurvedList"/>
    <dgm:cxn modelId="{89DC2465-A7A0-EB42-A132-87F2AFA19478}" type="presParOf" srcId="{B5003DE6-EA89-CE45-838E-6F54224CB40D}" destId="{3A0B4DF6-123D-584C-88CC-C1422D06B60C}" srcOrd="0" destOrd="0" presId="urn:microsoft.com/office/officeart/2008/layout/VerticalCurvedList"/>
    <dgm:cxn modelId="{FFFAFC40-0115-9048-A8D0-1F11CC163AC7}" type="presParOf" srcId="{92DC7197-FAAD-7B4D-B453-A58B7F3352AD}" destId="{668902E0-DE8A-0A4E-A75F-04B8BADC1455}" srcOrd="5" destOrd="0" presId="urn:microsoft.com/office/officeart/2008/layout/VerticalCurvedList"/>
    <dgm:cxn modelId="{060C8E1E-194B-8F43-938D-D29EE8E41084}" type="presParOf" srcId="{92DC7197-FAAD-7B4D-B453-A58B7F3352AD}" destId="{244593DF-9FB7-F546-B15E-40FAD72E045A}" srcOrd="6" destOrd="0" presId="urn:microsoft.com/office/officeart/2008/layout/VerticalCurvedList"/>
    <dgm:cxn modelId="{A08B98E0-DB2F-1248-8221-5E9CFDC8A480}" type="presParOf" srcId="{244593DF-9FB7-F546-B15E-40FAD72E045A}" destId="{3FD5E0AF-7D9A-EA4B-8B0A-A1918478692A}" srcOrd="0" destOrd="0" presId="urn:microsoft.com/office/officeart/2008/layout/VerticalCurvedList"/>
    <dgm:cxn modelId="{97C9CA7F-951D-D642-ADB7-40D1F868A06B}" type="presParOf" srcId="{92DC7197-FAAD-7B4D-B453-A58B7F3352AD}" destId="{F75C80F3-AFE1-974F-88EE-D4563D76B9BC}" srcOrd="7" destOrd="0" presId="urn:microsoft.com/office/officeart/2008/layout/VerticalCurvedList"/>
    <dgm:cxn modelId="{D1EC298A-267B-AF41-AE59-8C15F87A074E}" type="presParOf" srcId="{92DC7197-FAAD-7B4D-B453-A58B7F3352AD}" destId="{E27060C6-E4E5-EE4C-8CE3-BE024355C3BE}" srcOrd="8" destOrd="0" presId="urn:microsoft.com/office/officeart/2008/layout/VerticalCurvedList"/>
    <dgm:cxn modelId="{388B83E8-7F85-DE45-B2DE-E4576B9BF292}" type="presParOf" srcId="{E27060C6-E4E5-EE4C-8CE3-BE024355C3BE}" destId="{B3A75C21-FFA1-424A-8B31-905FF650E583}" srcOrd="0" destOrd="0" presId="urn:microsoft.com/office/officeart/2008/layout/VerticalCurvedList"/>
    <dgm:cxn modelId="{516CB452-FBA7-A84A-B9E1-82E7AD5C9ECC}" type="presParOf" srcId="{92DC7197-FAAD-7B4D-B453-A58B7F3352AD}" destId="{9490B024-91A9-084A-980D-A89B2BD52652}" srcOrd="9" destOrd="0" presId="urn:microsoft.com/office/officeart/2008/layout/VerticalCurvedList"/>
    <dgm:cxn modelId="{935AEE85-6902-9B42-B611-4DE0D105EE29}" type="presParOf" srcId="{92DC7197-FAAD-7B4D-B453-A58B7F3352AD}" destId="{2E4A415F-8C39-5E46-9B22-7BDD0EB23302}" srcOrd="10" destOrd="0" presId="urn:microsoft.com/office/officeart/2008/layout/VerticalCurvedList"/>
    <dgm:cxn modelId="{A01A6E05-4E87-5B48-81F3-D7FC48E476F7}" type="presParOf" srcId="{2E4A415F-8C39-5E46-9B22-7BDD0EB23302}" destId="{BC928A3D-C58B-E141-A930-038BD7F887FD}" srcOrd="0" destOrd="0" presId="urn:microsoft.com/office/officeart/2008/layout/VerticalCurvedList"/>
    <dgm:cxn modelId="{E213AD07-6EA2-444B-A4A6-DB0D1EC2D0A0}" type="presParOf" srcId="{92DC7197-FAAD-7B4D-B453-A58B7F3352AD}" destId="{A1FB8879-B4FD-2F42-824C-10C2220466F5}" srcOrd="11" destOrd="0" presId="urn:microsoft.com/office/officeart/2008/layout/VerticalCurvedList"/>
    <dgm:cxn modelId="{1B93E406-677B-4D4B-AE96-72988D534EB0}" type="presParOf" srcId="{92DC7197-FAAD-7B4D-B453-A58B7F3352AD}" destId="{52B53617-9967-DE44-A254-7A01DA007EBB}" srcOrd="12" destOrd="0" presId="urn:microsoft.com/office/officeart/2008/layout/VerticalCurvedList"/>
    <dgm:cxn modelId="{29C97543-8004-074A-AF46-FF36572CF2D2}" type="presParOf" srcId="{52B53617-9967-DE44-A254-7A01DA007EBB}" destId="{4903482A-AD51-3740-A194-584E9AD211B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1315D-EF7A-41E5-98DA-299F6ED41334}">
      <dsp:nvSpPr>
        <dsp:cNvPr id="0" name=""/>
        <dsp:cNvSpPr/>
      </dsp:nvSpPr>
      <dsp:spPr>
        <a:xfrm>
          <a:off x="-5790526" y="-886260"/>
          <a:ext cx="6893804" cy="6893804"/>
        </a:xfrm>
        <a:prstGeom prst="blockArc">
          <a:avLst>
            <a:gd name="adj1" fmla="val 18900000"/>
            <a:gd name="adj2" fmla="val 2700000"/>
            <a:gd name="adj3" fmla="val 313"/>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5518D8-D76D-4DE8-AEF0-5FE0A693D852}">
      <dsp:nvSpPr>
        <dsp:cNvPr id="0" name=""/>
        <dsp:cNvSpPr/>
      </dsp:nvSpPr>
      <dsp:spPr>
        <a:xfrm>
          <a:off x="482237" y="319977"/>
          <a:ext cx="7675477" cy="64036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88900" rIns="88900" bIns="88900" numCol="1" spcCol="1270" anchor="ctr" anchorCtr="0">
          <a:noAutofit/>
        </a:bodyPr>
        <a:lstStyle/>
        <a:p>
          <a:pPr marL="0" lvl="0" indent="0" algn="l" defTabSz="1555750">
            <a:lnSpc>
              <a:spcPct val="90000"/>
            </a:lnSpc>
            <a:spcBef>
              <a:spcPct val="0"/>
            </a:spcBef>
            <a:spcAft>
              <a:spcPct val="35000"/>
            </a:spcAft>
            <a:buNone/>
          </a:pPr>
          <a:r>
            <a:rPr lang="vi-VN" sz="3500" kern="1200" dirty="0">
              <a:latin typeface="Times New Roman" panose="02020603050405020304" pitchFamily="18" charset="0"/>
              <a:cs typeface="Times New Roman" panose="02020603050405020304" pitchFamily="18" charset="0"/>
            </a:rPr>
            <a:t>Giới thiệu bài toán</a:t>
          </a:r>
        </a:p>
      </dsp:txBody>
      <dsp:txXfrm>
        <a:off x="482237" y="319977"/>
        <a:ext cx="7675477" cy="640365"/>
      </dsp:txXfrm>
    </dsp:sp>
    <dsp:sp modelId="{2A3FDAED-8A61-4FA3-9DEC-4352F0A75BA7}">
      <dsp:nvSpPr>
        <dsp:cNvPr id="0" name=""/>
        <dsp:cNvSpPr/>
      </dsp:nvSpPr>
      <dsp:spPr>
        <a:xfrm>
          <a:off x="82009" y="239932"/>
          <a:ext cx="800456" cy="80045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56AA39-2993-F343-84CE-99F8E222C8AA}">
      <dsp:nvSpPr>
        <dsp:cNvPr id="0" name=""/>
        <dsp:cNvSpPr/>
      </dsp:nvSpPr>
      <dsp:spPr>
        <a:xfrm>
          <a:off x="941104" y="1280218"/>
          <a:ext cx="7216610" cy="640365"/>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88900" rIns="88900" bIns="88900" numCol="1" spcCol="1270" anchor="ctr" anchorCtr="0">
          <a:noAutofit/>
        </a:bodyPr>
        <a:lstStyle/>
        <a:p>
          <a:pPr marL="0" lvl="0" indent="0" algn="l" defTabSz="1555750">
            <a:lnSpc>
              <a:spcPct val="90000"/>
            </a:lnSpc>
            <a:spcBef>
              <a:spcPct val="0"/>
            </a:spcBef>
            <a:spcAft>
              <a:spcPct val="35000"/>
            </a:spcAft>
            <a:buNone/>
          </a:pPr>
          <a:r>
            <a:rPr lang="en-US" sz="3500" kern="1200" dirty="0" err="1">
              <a:latin typeface="Times New Roman" panose="02020603050405020304" pitchFamily="18" charset="0"/>
              <a:cs typeface="Times New Roman" panose="02020603050405020304" pitchFamily="18" charset="0"/>
            </a:rPr>
            <a:t>Cơ</a:t>
          </a:r>
          <a:r>
            <a:rPr lang="en-US" sz="3500" kern="1200" dirty="0">
              <a:latin typeface="Times New Roman" panose="02020603050405020304" pitchFamily="18" charset="0"/>
              <a:cs typeface="Times New Roman" panose="02020603050405020304" pitchFamily="18" charset="0"/>
            </a:rPr>
            <a:t> </a:t>
          </a:r>
          <a:r>
            <a:rPr lang="en-US" sz="3500" kern="1200" dirty="0" err="1">
              <a:latin typeface="Times New Roman" panose="02020603050405020304" pitchFamily="18" charset="0"/>
              <a:cs typeface="Times New Roman" panose="02020603050405020304" pitchFamily="18" charset="0"/>
            </a:rPr>
            <a:t>sở</a:t>
          </a:r>
          <a:r>
            <a:rPr lang="en-US" sz="3500" kern="1200" dirty="0">
              <a:latin typeface="Times New Roman" panose="02020603050405020304" pitchFamily="18" charset="0"/>
              <a:cs typeface="Times New Roman" panose="02020603050405020304" pitchFamily="18" charset="0"/>
            </a:rPr>
            <a:t> </a:t>
          </a:r>
          <a:r>
            <a:rPr lang="en-US" sz="3500" kern="1200" dirty="0" err="1">
              <a:latin typeface="Times New Roman" panose="02020603050405020304" pitchFamily="18" charset="0"/>
              <a:cs typeface="Times New Roman" panose="02020603050405020304" pitchFamily="18" charset="0"/>
            </a:rPr>
            <a:t>lý</a:t>
          </a:r>
          <a:r>
            <a:rPr lang="en-US" sz="3500" kern="1200" dirty="0">
              <a:latin typeface="Times New Roman" panose="02020603050405020304" pitchFamily="18" charset="0"/>
              <a:cs typeface="Times New Roman" panose="02020603050405020304" pitchFamily="18" charset="0"/>
            </a:rPr>
            <a:t> </a:t>
          </a:r>
          <a:r>
            <a:rPr lang="en-US" sz="3500" kern="1200" dirty="0" err="1">
              <a:latin typeface="Times New Roman" panose="02020603050405020304" pitchFamily="18" charset="0"/>
              <a:cs typeface="Times New Roman" panose="02020603050405020304" pitchFamily="18" charset="0"/>
            </a:rPr>
            <a:t>thuyết</a:t>
          </a:r>
          <a:endParaRPr lang="en-US" sz="3500" kern="1200" dirty="0">
            <a:latin typeface="Times New Roman" panose="02020603050405020304" pitchFamily="18" charset="0"/>
            <a:cs typeface="Times New Roman" panose="02020603050405020304" pitchFamily="18" charset="0"/>
          </a:endParaRPr>
        </a:p>
      </dsp:txBody>
      <dsp:txXfrm>
        <a:off x="941104" y="1280218"/>
        <a:ext cx="7216610" cy="640365"/>
      </dsp:txXfrm>
    </dsp:sp>
    <dsp:sp modelId="{0641F4EC-10C1-0640-BC45-D5BD7438750D}">
      <dsp:nvSpPr>
        <dsp:cNvPr id="0" name=""/>
        <dsp:cNvSpPr/>
      </dsp:nvSpPr>
      <dsp:spPr>
        <a:xfrm>
          <a:off x="540876" y="1200172"/>
          <a:ext cx="800456" cy="80045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8D88E2-9E3F-C343-95C0-127711EE9AA1}">
      <dsp:nvSpPr>
        <dsp:cNvPr id="0" name=""/>
        <dsp:cNvSpPr/>
      </dsp:nvSpPr>
      <dsp:spPr>
        <a:xfrm>
          <a:off x="1081939" y="2240458"/>
          <a:ext cx="7075774" cy="64036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88900" rIns="88900" bIns="88900" numCol="1" spcCol="1270" anchor="ctr" anchorCtr="0">
          <a:noAutofit/>
        </a:bodyPr>
        <a:lstStyle/>
        <a:p>
          <a:pPr marL="0" lvl="0" indent="0" algn="l" defTabSz="1555750">
            <a:lnSpc>
              <a:spcPct val="90000"/>
            </a:lnSpc>
            <a:spcBef>
              <a:spcPct val="0"/>
            </a:spcBef>
            <a:spcAft>
              <a:spcPct val="35000"/>
            </a:spcAft>
            <a:buNone/>
          </a:pPr>
          <a:r>
            <a:rPr lang="en-US" sz="3500" kern="1200" dirty="0" err="1">
              <a:latin typeface="Times New Roman"/>
              <a:cs typeface="Times New Roman"/>
            </a:rPr>
            <a:t>Mô</a:t>
          </a:r>
          <a:r>
            <a:rPr lang="en-US" sz="3500" kern="1200" dirty="0">
              <a:latin typeface="Times New Roman"/>
              <a:cs typeface="Times New Roman"/>
            </a:rPr>
            <a:t> </a:t>
          </a:r>
          <a:r>
            <a:rPr lang="en-US" sz="3500" kern="1200" dirty="0" err="1">
              <a:latin typeface="Times New Roman"/>
              <a:cs typeface="Times New Roman"/>
            </a:rPr>
            <a:t>hình</a:t>
          </a:r>
          <a:r>
            <a:rPr lang="en-US" sz="3500" kern="1200" dirty="0">
              <a:latin typeface="Times New Roman"/>
              <a:cs typeface="Times New Roman"/>
            </a:rPr>
            <a:t> </a:t>
          </a:r>
          <a:r>
            <a:rPr lang="en-US" sz="3500" kern="1200" dirty="0" err="1">
              <a:latin typeface="Times New Roman"/>
              <a:cs typeface="Times New Roman"/>
            </a:rPr>
            <a:t>áp</a:t>
          </a:r>
          <a:r>
            <a:rPr lang="en-US" sz="3500" kern="1200" dirty="0">
              <a:latin typeface="Times New Roman"/>
              <a:cs typeface="Times New Roman"/>
            </a:rPr>
            <a:t> </a:t>
          </a:r>
          <a:r>
            <a:rPr lang="en-US" sz="3500" kern="1200" dirty="0" err="1">
              <a:latin typeface="Times New Roman"/>
              <a:cs typeface="Times New Roman"/>
            </a:rPr>
            <a:t>dụng</a:t>
          </a:r>
          <a:endParaRPr lang="en-US" sz="3500" kern="1200" dirty="0">
            <a:latin typeface="Times New Roman" panose="02020603050405020304" pitchFamily="18" charset="0"/>
            <a:cs typeface="Times New Roman" panose="02020603050405020304" pitchFamily="18" charset="0"/>
          </a:endParaRPr>
        </a:p>
      </dsp:txBody>
      <dsp:txXfrm>
        <a:off x="1081939" y="2240458"/>
        <a:ext cx="7075774" cy="640365"/>
      </dsp:txXfrm>
    </dsp:sp>
    <dsp:sp modelId="{5F7ABC68-34B7-4F7C-A8EA-1B8372F16288}">
      <dsp:nvSpPr>
        <dsp:cNvPr id="0" name=""/>
        <dsp:cNvSpPr/>
      </dsp:nvSpPr>
      <dsp:spPr>
        <a:xfrm>
          <a:off x="681711" y="2160413"/>
          <a:ext cx="800456" cy="800456"/>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12B80E-A341-5F40-B1FE-38CE6421326A}">
      <dsp:nvSpPr>
        <dsp:cNvPr id="0" name=""/>
        <dsp:cNvSpPr/>
      </dsp:nvSpPr>
      <dsp:spPr>
        <a:xfrm>
          <a:off x="941104" y="3200699"/>
          <a:ext cx="7216610" cy="640365"/>
        </a:xfrm>
        <a:prstGeom prst="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88900" rIns="88900" bIns="88900" numCol="1" spcCol="1270" anchor="ctr" anchorCtr="0">
          <a:noAutofit/>
        </a:bodyPr>
        <a:lstStyle/>
        <a:p>
          <a:pPr marL="0" lvl="0" indent="0" algn="l" defTabSz="1555750">
            <a:lnSpc>
              <a:spcPct val="90000"/>
            </a:lnSpc>
            <a:spcBef>
              <a:spcPct val="0"/>
            </a:spcBef>
            <a:spcAft>
              <a:spcPct val="35000"/>
            </a:spcAft>
            <a:buNone/>
          </a:pPr>
          <a:r>
            <a:rPr lang="en-US" sz="3500" kern="1200" dirty="0" err="1">
              <a:latin typeface="Times New Roman" panose="02020603050405020304" pitchFamily="18" charset="0"/>
              <a:cs typeface="Times New Roman" panose="02020603050405020304" pitchFamily="18" charset="0"/>
            </a:rPr>
            <a:t>Kết</a:t>
          </a:r>
          <a:r>
            <a:rPr lang="en-US" sz="3500" kern="1200" dirty="0">
              <a:latin typeface="Times New Roman" panose="02020603050405020304" pitchFamily="18" charset="0"/>
              <a:cs typeface="Times New Roman" panose="02020603050405020304" pitchFamily="18" charset="0"/>
            </a:rPr>
            <a:t> </a:t>
          </a:r>
          <a:r>
            <a:rPr lang="en-US" sz="3500" kern="1200" dirty="0" err="1">
              <a:latin typeface="Times New Roman" panose="02020603050405020304" pitchFamily="18" charset="0"/>
              <a:cs typeface="Times New Roman" panose="02020603050405020304" pitchFamily="18" charset="0"/>
            </a:rPr>
            <a:t>quả</a:t>
          </a:r>
          <a:r>
            <a:rPr lang="en-US" sz="3500" kern="1200" dirty="0">
              <a:latin typeface="Times New Roman" panose="02020603050405020304" pitchFamily="18" charset="0"/>
              <a:cs typeface="Times New Roman" panose="02020603050405020304" pitchFamily="18" charset="0"/>
            </a:rPr>
            <a:t> </a:t>
          </a:r>
          <a:r>
            <a:rPr lang="en-US" sz="3500" kern="1200" dirty="0" err="1">
              <a:latin typeface="Times New Roman" panose="02020603050405020304" pitchFamily="18" charset="0"/>
              <a:cs typeface="Times New Roman" panose="02020603050405020304" pitchFamily="18" charset="0"/>
            </a:rPr>
            <a:t>thực</a:t>
          </a:r>
          <a:r>
            <a:rPr lang="en-US" sz="3500" kern="1200" dirty="0">
              <a:latin typeface="Times New Roman" panose="02020603050405020304" pitchFamily="18" charset="0"/>
              <a:cs typeface="Times New Roman" panose="02020603050405020304" pitchFamily="18" charset="0"/>
            </a:rPr>
            <a:t> </a:t>
          </a:r>
          <a:r>
            <a:rPr lang="en-US" sz="3500" kern="1200" dirty="0" err="1">
              <a:latin typeface="Times New Roman" panose="02020603050405020304" pitchFamily="18" charset="0"/>
              <a:cs typeface="Times New Roman" panose="02020603050405020304" pitchFamily="18" charset="0"/>
            </a:rPr>
            <a:t>nghiệm</a:t>
          </a:r>
          <a:endParaRPr lang="en-US" sz="3500" kern="1200" dirty="0">
            <a:latin typeface="Times New Roman" panose="02020603050405020304" pitchFamily="18" charset="0"/>
            <a:cs typeface="Times New Roman" panose="02020603050405020304" pitchFamily="18" charset="0"/>
          </a:endParaRPr>
        </a:p>
      </dsp:txBody>
      <dsp:txXfrm>
        <a:off x="941104" y="3200699"/>
        <a:ext cx="7216610" cy="640365"/>
      </dsp:txXfrm>
    </dsp:sp>
    <dsp:sp modelId="{33E76313-9088-1745-BB80-6FF60D854057}">
      <dsp:nvSpPr>
        <dsp:cNvPr id="0" name=""/>
        <dsp:cNvSpPr/>
      </dsp:nvSpPr>
      <dsp:spPr>
        <a:xfrm>
          <a:off x="540876" y="3120653"/>
          <a:ext cx="800456" cy="800456"/>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AB65A4-AE64-694A-A546-38C56A81DF0E}">
      <dsp:nvSpPr>
        <dsp:cNvPr id="0" name=""/>
        <dsp:cNvSpPr/>
      </dsp:nvSpPr>
      <dsp:spPr>
        <a:xfrm>
          <a:off x="482237" y="4160940"/>
          <a:ext cx="7675477" cy="640365"/>
        </a:xfrm>
        <a:prstGeom prst="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290" tIns="88900" rIns="88900" bIns="88900" numCol="1" spcCol="1270" anchor="ctr" anchorCtr="0">
          <a:noAutofit/>
        </a:bodyPr>
        <a:lstStyle/>
        <a:p>
          <a:pPr marL="0" lvl="0" indent="0" algn="l" defTabSz="1555750">
            <a:lnSpc>
              <a:spcPct val="90000"/>
            </a:lnSpc>
            <a:spcBef>
              <a:spcPct val="0"/>
            </a:spcBef>
            <a:spcAft>
              <a:spcPct val="35000"/>
            </a:spcAft>
            <a:buNone/>
          </a:pPr>
          <a:r>
            <a:rPr lang="vi-VN" sz="3500" kern="1200" dirty="0">
              <a:latin typeface="Times New Roman"/>
              <a:cs typeface="Times New Roman"/>
            </a:rPr>
            <a:t>Kết luận và hướng phát triển</a:t>
          </a:r>
        </a:p>
      </dsp:txBody>
      <dsp:txXfrm>
        <a:off x="482237" y="4160940"/>
        <a:ext cx="7675477" cy="640365"/>
      </dsp:txXfrm>
    </dsp:sp>
    <dsp:sp modelId="{5246A1E8-51BE-49A2-80E6-775645112911}">
      <dsp:nvSpPr>
        <dsp:cNvPr id="0" name=""/>
        <dsp:cNvSpPr/>
      </dsp:nvSpPr>
      <dsp:spPr>
        <a:xfrm>
          <a:off x="82009" y="4080894"/>
          <a:ext cx="800456" cy="800456"/>
        </a:xfrm>
        <a:prstGeom prst="ellipse">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46D45-D434-2841-A331-82ABC8E8D926}">
      <dsp:nvSpPr>
        <dsp:cNvPr id="0" name=""/>
        <dsp:cNvSpPr/>
      </dsp:nvSpPr>
      <dsp:spPr>
        <a:xfrm>
          <a:off x="-5607327" y="-858409"/>
          <a:ext cx="6676177" cy="6676177"/>
        </a:xfrm>
        <a:prstGeom prst="blockArc">
          <a:avLst>
            <a:gd name="adj1" fmla="val 18900000"/>
            <a:gd name="adj2" fmla="val 2700000"/>
            <a:gd name="adj3" fmla="val 32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ECD34-1A59-8F41-83C3-A5C7D1D09541}">
      <dsp:nvSpPr>
        <dsp:cNvPr id="0" name=""/>
        <dsp:cNvSpPr/>
      </dsp:nvSpPr>
      <dsp:spPr>
        <a:xfrm>
          <a:off x="398339" y="261159"/>
          <a:ext cx="3986222"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Information extraction</a:t>
          </a:r>
        </a:p>
      </dsp:txBody>
      <dsp:txXfrm>
        <a:off x="398339" y="261159"/>
        <a:ext cx="3986222" cy="522121"/>
      </dsp:txXfrm>
    </dsp:sp>
    <dsp:sp modelId="{E841E05E-3C30-6842-A281-C6EFB870DF85}">
      <dsp:nvSpPr>
        <dsp:cNvPr id="0" name=""/>
        <dsp:cNvSpPr/>
      </dsp:nvSpPr>
      <dsp:spPr>
        <a:xfrm>
          <a:off x="72013" y="195894"/>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1AD4BD-16FD-2147-94D5-AACBAC27963D}">
      <dsp:nvSpPr>
        <dsp:cNvPr id="0" name=""/>
        <dsp:cNvSpPr/>
      </dsp:nvSpPr>
      <dsp:spPr>
        <a:xfrm>
          <a:off x="827820" y="1044242"/>
          <a:ext cx="3556742"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Document classification</a:t>
          </a:r>
        </a:p>
      </dsp:txBody>
      <dsp:txXfrm>
        <a:off x="827820" y="1044242"/>
        <a:ext cx="3556742" cy="522121"/>
      </dsp:txXfrm>
    </dsp:sp>
    <dsp:sp modelId="{3A0B4DF6-123D-584C-88CC-C1422D06B60C}">
      <dsp:nvSpPr>
        <dsp:cNvPr id="0" name=""/>
        <dsp:cNvSpPr/>
      </dsp:nvSpPr>
      <dsp:spPr>
        <a:xfrm>
          <a:off x="501494" y="978977"/>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8902E0-DE8A-0A4E-A75F-04B8BADC1455}">
      <dsp:nvSpPr>
        <dsp:cNvPr id="0" name=""/>
        <dsp:cNvSpPr/>
      </dsp:nvSpPr>
      <dsp:spPr>
        <a:xfrm>
          <a:off x="1024210" y="1827325"/>
          <a:ext cx="3360351"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Cross language processing</a:t>
          </a:r>
        </a:p>
      </dsp:txBody>
      <dsp:txXfrm>
        <a:off x="1024210" y="1827325"/>
        <a:ext cx="3360351" cy="522121"/>
      </dsp:txXfrm>
    </dsp:sp>
    <dsp:sp modelId="{3FD5E0AF-7D9A-EA4B-8B0A-A1918478692A}">
      <dsp:nvSpPr>
        <dsp:cNvPr id="0" name=""/>
        <dsp:cNvSpPr/>
      </dsp:nvSpPr>
      <dsp:spPr>
        <a:xfrm>
          <a:off x="697884" y="1762059"/>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5C80F3-AFE1-974F-88EE-D4563D76B9BC}">
      <dsp:nvSpPr>
        <dsp:cNvPr id="0" name=""/>
        <dsp:cNvSpPr/>
      </dsp:nvSpPr>
      <dsp:spPr>
        <a:xfrm>
          <a:off x="1024210" y="2609911"/>
          <a:ext cx="3360351"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Computer human interaction</a:t>
          </a:r>
        </a:p>
      </dsp:txBody>
      <dsp:txXfrm>
        <a:off x="1024210" y="2609911"/>
        <a:ext cx="3360351" cy="522121"/>
      </dsp:txXfrm>
    </dsp:sp>
    <dsp:sp modelId="{B3A75C21-FFA1-424A-8B31-905FF650E583}">
      <dsp:nvSpPr>
        <dsp:cNvPr id="0" name=""/>
        <dsp:cNvSpPr/>
      </dsp:nvSpPr>
      <dsp:spPr>
        <a:xfrm>
          <a:off x="697884" y="2544646"/>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90B024-91A9-084A-980D-A89B2BD52652}">
      <dsp:nvSpPr>
        <dsp:cNvPr id="0" name=""/>
        <dsp:cNvSpPr/>
      </dsp:nvSpPr>
      <dsp:spPr>
        <a:xfrm>
          <a:off x="827820" y="3392994"/>
          <a:ext cx="3556742"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Text generation</a:t>
          </a:r>
        </a:p>
      </dsp:txBody>
      <dsp:txXfrm>
        <a:off x="827820" y="3392994"/>
        <a:ext cx="3556742" cy="522121"/>
      </dsp:txXfrm>
    </dsp:sp>
    <dsp:sp modelId="{BC928A3D-C58B-E141-A930-038BD7F887FD}">
      <dsp:nvSpPr>
        <dsp:cNvPr id="0" name=""/>
        <dsp:cNvSpPr/>
      </dsp:nvSpPr>
      <dsp:spPr>
        <a:xfrm>
          <a:off x="501494" y="3327729"/>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B8879-B4FD-2F42-824C-10C2220466F5}">
      <dsp:nvSpPr>
        <dsp:cNvPr id="0" name=""/>
        <dsp:cNvSpPr/>
      </dsp:nvSpPr>
      <dsp:spPr>
        <a:xfrm>
          <a:off x="398339" y="4176076"/>
          <a:ext cx="3986222" cy="5221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434"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Information retrieval</a:t>
          </a:r>
        </a:p>
      </dsp:txBody>
      <dsp:txXfrm>
        <a:off x="398339" y="4176076"/>
        <a:ext cx="3986222" cy="522121"/>
      </dsp:txXfrm>
    </dsp:sp>
    <dsp:sp modelId="{4903482A-AD51-3740-A194-584E9AD211BE}">
      <dsp:nvSpPr>
        <dsp:cNvPr id="0" name=""/>
        <dsp:cNvSpPr/>
      </dsp:nvSpPr>
      <dsp:spPr>
        <a:xfrm>
          <a:off x="72013" y="4110811"/>
          <a:ext cx="652651" cy="6526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7765A-14CA-45B7-BE00-229806C1F44D}" type="datetimeFigureOut">
              <a:rPr lang="en-US" smtClean="0"/>
              <a:t>7/27/19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1F9CCF-B563-4907-9568-EFEA5C456742}" type="slidenum">
              <a:rPr lang="en-US" smtClean="0"/>
              <a:t>‹#›</a:t>
            </a:fld>
            <a:endParaRPr lang="en-US"/>
          </a:p>
        </p:txBody>
      </p:sp>
    </p:spTree>
    <p:extLst>
      <p:ext uri="{BB962C8B-B14F-4D97-AF65-F5344CB8AC3E}">
        <p14:creationId xmlns:p14="http://schemas.microsoft.com/office/powerpoint/2010/main" val="77662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1F9CCF-B563-4907-9568-EFEA5C456742}" type="slidenum">
              <a:rPr lang="en-US" smtClean="0"/>
              <a:t>1</a:t>
            </a:fld>
            <a:endParaRPr lang="en-US"/>
          </a:p>
        </p:txBody>
      </p:sp>
    </p:spTree>
    <p:extLst>
      <p:ext uri="{BB962C8B-B14F-4D97-AF65-F5344CB8AC3E}">
        <p14:creationId xmlns:p14="http://schemas.microsoft.com/office/powerpoint/2010/main" val="255082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Mô</a:t>
            </a:r>
            <a:r>
              <a:rPr lang="en-US" dirty="0"/>
              <a:t> </a:t>
            </a:r>
            <a:r>
              <a:rPr lang="en-US" dirty="0" err="1"/>
              <a:t>hình</a:t>
            </a:r>
            <a:r>
              <a:rPr lang="en-US" dirty="0"/>
              <a:t> </a:t>
            </a:r>
            <a:r>
              <a:rPr lang="vi-VN" dirty="0"/>
              <a:t>Skip-gram</a:t>
            </a:r>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17</a:t>
            </a:fld>
            <a:endParaRPr lang="en-US"/>
          </a:p>
        </p:txBody>
      </p:sp>
    </p:spTree>
    <p:extLst>
      <p:ext uri="{BB962C8B-B14F-4D97-AF65-F5344CB8AC3E}">
        <p14:creationId xmlns:p14="http://schemas.microsoft.com/office/powerpoint/2010/main" val="3071425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vi-VN"/>
              <a:t>Recurrent có nghĩa là thực hiện lặp lại cùng một tác vụ cho mỗi thành phần trong chuỗi. Trong đó, kết quả đầu ra tại thời điểm hiện tại phụ thuộc vào kết quả tính toán của các thành phần ở những thời điểm trước đó.</a:t>
            </a:r>
            <a:endParaRPr lang="en-US"/>
          </a:p>
          <a:p>
            <a:pPr algn="just"/>
            <a:r>
              <a:rPr lang="vi-VN"/>
              <a:t>Nói cách khác, RNNs là một mô hình có trí nhớ (</a:t>
            </a:r>
            <a:r>
              <a:rPr lang="vi-VN" i="1"/>
              <a:t>memory</a:t>
            </a:r>
            <a:r>
              <a:rPr lang="vi-VN"/>
              <a:t>), có khả năng nhớ được thông tin đã tính toán trước đó. Không như các mô hình Neural Network truyền thống đó là thông tin đầu vào (</a:t>
            </a:r>
            <a:r>
              <a:rPr lang="vi-VN" i="1"/>
              <a:t>input</a:t>
            </a:r>
            <a:r>
              <a:rPr lang="vi-VN"/>
              <a:t>) hoàn toàn độc lập với thông tin đầu ra (</a:t>
            </a:r>
            <a:r>
              <a:rPr lang="vi-VN" i="1"/>
              <a:t>output</a:t>
            </a:r>
            <a:r>
              <a:rPr lang="vi-VN"/>
              <a:t>). Về lý thuyết, RNNs có thể nhớ được thông tin của chuỗi có chiều dài bất kì, nhưng trong thực tế mô hình này chỉ nhớ được thông tin ở vài bước trước đó.</a:t>
            </a:r>
            <a:endParaRPr lang="en-US"/>
          </a:p>
          <a:p>
            <a:pPr algn="just"/>
            <a:r>
              <a:rPr lang="vi-VN"/>
              <a:t>Không như Neural Network truyền thống, tại mỗi layer phải sử dụng một parameter khác. RNNs chỉ sử dụng một bộ parameters (U, V, W) cho toàn bộ các bước.</a:t>
            </a:r>
            <a:endParaRPr lang="en-US"/>
          </a:p>
        </p:txBody>
      </p:sp>
      <p:sp>
        <p:nvSpPr>
          <p:cNvPr id="4" name="Slide Number Placeholder 3"/>
          <p:cNvSpPr>
            <a:spLocks noGrp="1"/>
          </p:cNvSpPr>
          <p:nvPr>
            <p:ph type="sldNum" sz="quarter" idx="10"/>
          </p:nvPr>
        </p:nvSpPr>
        <p:spPr/>
        <p:txBody>
          <a:bodyPr/>
          <a:lstStyle/>
          <a:p>
            <a:fld id="{661F9CCF-B563-4907-9568-EFEA5C456742}" type="slidenum">
              <a:rPr lang="en-US" smtClean="0"/>
              <a:t>18</a:t>
            </a:fld>
            <a:endParaRPr lang="en-US"/>
          </a:p>
        </p:txBody>
      </p:sp>
    </p:spTree>
    <p:extLst>
      <p:ext uri="{BB962C8B-B14F-4D97-AF65-F5344CB8AC3E}">
        <p14:creationId xmlns:p14="http://schemas.microsoft.com/office/powerpoint/2010/main" val="68139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US"/>
              <a:t>LSTM có khả năng thêm hoặc bớt thông tin vào cell state, được quy định một cách cẩn thận bởi các cấu trúc gọi là cổng (gate). các cổng này là một cách (tuỳ chọn) để định nghĩa thông tin băng qua. Chúng được tạo bởi sigmoid neural net layer và một pointwise multiplication operation.</a:t>
            </a:r>
          </a:p>
          <a:p>
            <a:pPr algn="just"/>
            <a:r>
              <a:rPr lang="en-US"/>
              <a:t>Sigmoid layer outputs có giá trị 0 –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Mấu chốt của LSTM là cell state (tế bào trạng thái), đường kẻ ngang chạy dọc ở trên top diagram. Cell state giống như băng chuyền. Nó chạy xuyên thẳng toàn bộ mắc xích, chỉ một vài tương tác nhỏ tuyến tính (minor linear interaction) được thực hiện. Điều này giúp cho thông tin ít bị thay đổi xuyên suốt quá trình lan truyền.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Bước đầu tiên của mô hình LSTM là quyết định xem thông tin nào chúng ta cần loại bỏ khỏi cell state. Tiến trình này được thực hiện thông qua một sigmoid layer gọi là “forget gate layer” – cánh cổng quên lãng. Đầu vào là </a:t>
            </a:r>
            <a:r>
              <a:rPr lang="en-US" i="1"/>
              <a:t>h</a:t>
            </a:r>
            <a:r>
              <a:rPr lang="en-US" i="1" baseline="-25000"/>
              <a:t>t-1</a:t>
            </a:r>
            <a:r>
              <a:rPr lang="en-US"/>
              <a:t> và </a:t>
            </a:r>
            <a:r>
              <a:rPr lang="en-US" i="1"/>
              <a:t>x</a:t>
            </a:r>
            <a:r>
              <a:rPr lang="en-US" i="1" baseline="-25000"/>
              <a:t>t</a:t>
            </a:r>
            <a:r>
              <a:rPr lang="en-US"/>
              <a:t>, đầu ra là một giá trị nằm trong khoảng [0, 1] cho cell state. 1 tương đương với “giữ lại thông tin”, 0 tương đương với “loại bỏ thông tin”.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Bước tiếp theo, ta cần quyết định thông tin nào cần được lưu lại tại cell state. </a:t>
            </a:r>
            <a:r>
              <a:rPr lang="en-US" err="1"/>
              <a:t>Ta có</a:t>
            </a:r>
            <a:r>
              <a:rPr lang="en-US"/>
              <a:t> hai </a:t>
            </a:r>
            <a:r>
              <a:rPr lang="en-US" err="1"/>
              <a:t>phần</a:t>
            </a:r>
            <a:r>
              <a:rPr lang="en-US"/>
              <a:t>. Một, single sigmoid layer được gọi là “input gate layer” quyết định các giá trị chúng ta sẽ cập nhật. Tiếp theo, một </a:t>
            </a:r>
            <a:r>
              <a:rPr lang="en-US" i="1"/>
              <a:t>tanh</a:t>
            </a:r>
            <a:r>
              <a:rPr lang="en-US"/>
              <a:t> layer tạo ra một vector ứng viên mới, C</a:t>
            </a:r>
            <a:r>
              <a:rPr lang="en-US" baseline="-25000"/>
              <a:t>t</a:t>
            </a:r>
            <a:r>
              <a:rPr lang="en-US"/>
              <a:t>. được thêm vào trong cell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Ở bước tiếp theo, ta sẽ kết hợp hai thành phần này lại để cập nhật vào cell state. Lúc cập nhật vào cell state cũ, </a:t>
            </a:r>
            <a:r>
              <a:rPr lang="en-US" i="1"/>
              <a:t>C</a:t>
            </a:r>
            <a:r>
              <a:rPr lang="en-US" i="1" baseline="-25000"/>
              <a:t>t-1</a:t>
            </a:r>
            <a:r>
              <a:rPr lang="en-US"/>
              <a:t>, vào cell state mới </a:t>
            </a:r>
            <a:r>
              <a:rPr lang="en-US" i="1"/>
              <a:t>C</a:t>
            </a:r>
            <a:r>
              <a:rPr lang="en-US" i="1" baseline="-25000"/>
              <a:t>t</a:t>
            </a:r>
            <a:r>
              <a:rPr lang="en-US"/>
              <a:t>. Ta sẽ đưa state cũ hàm </a:t>
            </a:r>
            <a:r>
              <a:rPr lang="en-US" i="1"/>
              <a:t>f</a:t>
            </a:r>
            <a:r>
              <a:rPr lang="en-US" i="1" baseline="-25000"/>
              <a:t>t</a:t>
            </a:r>
            <a:r>
              <a:rPr lang="en-US"/>
              <a:t>, để quên đi những gì trước đó. Sau đó, ta sẽ thêm (</a:t>
            </a:r>
            <a:r>
              <a:rPr lang="en-US" i="1"/>
              <a:t>i</a:t>
            </a:r>
            <a:r>
              <a:rPr lang="en-US" i="1" baseline="-25000"/>
              <a:t>t</a:t>
            </a:r>
            <a:r>
              <a:rPr lang="en-US" i="1"/>
              <a:t>*C</a:t>
            </a:r>
            <a:r>
              <a:rPr lang="en-US" i="1" baseline="-25000"/>
              <a:t>t</a:t>
            </a:r>
            <a:r>
              <a:rPr lang="en-US"/>
              <a:t>). Đây là giá trị ứng viên mới, co giãn (scale) số lượng giá trị mà ta muốn cập nhật cho mỗi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Cuối cùng, cần quyết định xem thông tin output là gì. Output này cần dựa trên cell state, nhưng sẽ được lọc bớt thông tin. Đầu tiên, áp dụng single sigmoid layer để quyết định xem phần nào của cell state dự định sẽ output. Sau đó, đẩy cell state qua </a:t>
            </a:r>
            <a:r>
              <a:rPr lang="en-US" i="1" err="1"/>
              <a:t>tanh</a:t>
            </a:r>
            <a:r>
              <a:rPr lang="en-US"/>
              <a:t> (đẩy giá trị vào khoảng -1 và 1) và nhân với một output sigmoid gate, để giữ lại những phần ta muốn output ra ngoài.</a:t>
            </a:r>
          </a:p>
        </p:txBody>
      </p:sp>
      <p:sp>
        <p:nvSpPr>
          <p:cNvPr id="4" name="Slide Number Placeholder 3"/>
          <p:cNvSpPr>
            <a:spLocks noGrp="1"/>
          </p:cNvSpPr>
          <p:nvPr>
            <p:ph type="sldNum" sz="quarter" idx="10"/>
          </p:nvPr>
        </p:nvSpPr>
        <p:spPr/>
        <p:txBody>
          <a:bodyPr/>
          <a:lstStyle/>
          <a:p>
            <a:fld id="{661F9CCF-B563-4907-9568-EFEA5C456742}" type="slidenum">
              <a:rPr lang="en-US" smtClean="0"/>
              <a:t>31</a:t>
            </a:fld>
            <a:endParaRPr lang="en-US"/>
          </a:p>
        </p:txBody>
      </p:sp>
    </p:spTree>
    <p:extLst>
      <p:ext uri="{BB962C8B-B14F-4D97-AF65-F5344CB8AC3E}">
        <p14:creationId xmlns:p14="http://schemas.microsoft.com/office/powerpoint/2010/main" val="491285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lvl="0"/>
                <a:r>
                  <a:rPr lang="vi-VN" sz="1200" kern="1200" dirty="0">
                    <a:solidFill>
                      <a:schemeClr val="tx1"/>
                    </a:solidFill>
                    <a:effectLst/>
                    <a:latin typeface="+mn-lt"/>
                    <a:ea typeface="+mn-ea"/>
                    <a:cs typeface="+mn-cs"/>
                  </a:rPr>
                  <a:t>Có hai mạng LSTMa và LSTMb mà mỗi mạng xử lý một trong các câu trong một cặp nhất định, nhưng chúng tôi chỉ tập trung vào các kiến trúc siamese với trọng số ràng buộc như LSTMa = LSTMb công việc. Tuy nhiên, phiên bản chưa được chỉnh sửa chung của mô hình này có thể hữu ích hơn cho các ứng dụng có miền không đối xứng, chẳng hạn như truy xuất thông tin (trong đó các truy vấn tìm kiếm khác biệt với các tài liệu được lưu trữ).</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LSTM học một ánh xạ từ không gian của các chuỗi có chiều dài thay đổi của vectơ </a:t>
                </a:r>
                <a14:m>
                  <m:oMath xmlns:m="http://schemas.openxmlformats.org/officeDocument/2006/math">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𝑑</m:t>
                        </m:r>
                      </m:e>
                      <m:sub>
                        <m:r>
                          <a:rPr lang="vi-VN" sz="1200" i="1" kern="1200">
                            <a:solidFill>
                              <a:schemeClr val="tx1"/>
                            </a:solidFill>
                            <a:effectLst/>
                            <a:latin typeface="+mn-lt"/>
                            <a:ea typeface="+mn-ea"/>
                            <a:cs typeface="+mn-cs"/>
                          </a:rPr>
                          <m:t>𝑖𝑛</m:t>
                        </m:r>
                      </m:sub>
                    </m:sSub>
                  </m:oMath>
                </a14:m>
                <a:r>
                  <a:rPr lang="vi-VN" sz="1200" kern="1200" dirty="0">
                    <a:solidFill>
                      <a:schemeClr val="tx1"/>
                    </a:solidFill>
                    <a:effectLst/>
                    <a:latin typeface="+mn-lt"/>
                    <a:ea typeface="+mn-ea"/>
                    <a:cs typeface="+mn-cs"/>
                  </a:rPr>
                  <a:t> chiều thành </a:t>
                </a:r>
                <a14:m>
                  <m:oMath xmlns:m="http://schemas.openxmlformats.org/officeDocument/2006/math">
                    <m:sSup>
                      <m:sSupPr>
                        <m:ctrlPr>
                          <a:rPr lang="en-US" sz="1200" i="1" kern="1200">
                            <a:solidFill>
                              <a:schemeClr val="tx1"/>
                            </a:solidFill>
                            <a:effectLst/>
                            <a:latin typeface="+mn-lt"/>
                            <a:ea typeface="+mn-ea"/>
                            <a:cs typeface="+mn-cs"/>
                          </a:rPr>
                        </m:ctrlPr>
                      </m:sSupPr>
                      <m:e>
                        <m:r>
                          <a:rPr lang="vi-VN" sz="1200" i="1" kern="1200">
                            <a:solidFill>
                              <a:schemeClr val="tx1"/>
                            </a:solidFill>
                            <a:effectLst/>
                            <a:latin typeface="+mn-lt"/>
                            <a:ea typeface="+mn-ea"/>
                            <a:cs typeface="+mn-cs"/>
                          </a:rPr>
                          <m:t>ℝ</m:t>
                        </m:r>
                      </m:e>
                      <m:sup>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𝑑</m:t>
                            </m:r>
                          </m:e>
                          <m:sub>
                            <m:r>
                              <a:rPr lang="vi-VN" sz="1200" i="1" kern="1200">
                                <a:solidFill>
                                  <a:schemeClr val="tx1"/>
                                </a:solidFill>
                                <a:effectLst/>
                                <a:latin typeface="+mn-lt"/>
                                <a:ea typeface="+mn-ea"/>
                                <a:cs typeface="+mn-cs"/>
                              </a:rPr>
                              <m:t>𝑟𝑒𝑝</m:t>
                            </m:r>
                          </m:sub>
                        </m:sSub>
                      </m:sup>
                    </m:sSup>
                  </m:oMath>
                </a14:m>
                <a:r>
                  <a:rPr lang="vi-VN" sz="1200" kern="1200" dirty="0">
                    <a:solidFill>
                      <a:schemeClr val="tx1"/>
                    </a:solidFill>
                    <a:effectLst/>
                    <a:latin typeface="+mn-lt"/>
                    <a:ea typeface="+mn-ea"/>
                    <a:cs typeface="+mn-cs"/>
                  </a:rPr>
                  <a:t>(</a:t>
                </a:r>
                <a14:m>
                  <m:oMath xmlns:m="http://schemas.openxmlformats.org/officeDocument/2006/math">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𝑑</m:t>
                        </m:r>
                      </m:e>
                      <m:sub>
                        <m:r>
                          <a:rPr lang="vi-VN" sz="1200" i="1" kern="1200">
                            <a:solidFill>
                              <a:schemeClr val="tx1"/>
                            </a:solidFill>
                            <a:effectLst/>
                            <a:latin typeface="+mn-lt"/>
                            <a:ea typeface="+mn-ea"/>
                            <a:cs typeface="+mn-cs"/>
                          </a:rPr>
                          <m:t>𝑖𝑛</m:t>
                        </m:r>
                      </m:sub>
                    </m:sSub>
                    <m:r>
                      <a:rPr lang="vi-VN" sz="1200" i="1" kern="1200">
                        <a:solidFill>
                          <a:schemeClr val="tx1"/>
                        </a:solidFill>
                        <a:effectLst/>
                        <a:latin typeface="+mn-lt"/>
                        <a:ea typeface="+mn-ea"/>
                        <a:cs typeface="+mn-cs"/>
                      </a:rPr>
                      <m:t> = 300, </m:t>
                    </m:r>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𝑑</m:t>
                        </m:r>
                      </m:e>
                      <m:sub>
                        <m:r>
                          <a:rPr lang="vi-VN" sz="1200" i="1" kern="1200">
                            <a:solidFill>
                              <a:schemeClr val="tx1"/>
                            </a:solidFill>
                            <a:effectLst/>
                            <a:latin typeface="+mn-lt"/>
                            <a:ea typeface="+mn-ea"/>
                            <a:cs typeface="+mn-cs"/>
                          </a:rPr>
                          <m:t>𝑟𝑒𝑝</m:t>
                        </m:r>
                      </m:sub>
                    </m:sSub>
                    <m:r>
                      <a:rPr lang="vi-VN" sz="1200" i="1" kern="1200">
                        <a:solidFill>
                          <a:schemeClr val="tx1"/>
                        </a:solidFill>
                        <a:effectLst/>
                        <a:latin typeface="+mn-lt"/>
                        <a:ea typeface="+mn-ea"/>
                        <a:cs typeface="+mn-cs"/>
                      </a:rPr>
                      <m:t> = 50</m:t>
                    </m:r>
                  </m:oMath>
                </a14:m>
                <a:r>
                  <a:rPr lang="vi-VN" sz="1200" kern="1200" dirty="0">
                    <a:solidFill>
                      <a:schemeClr val="tx1"/>
                    </a:solidFill>
                    <a:effectLst/>
                    <a:latin typeface="+mn-lt"/>
                    <a:ea typeface="+mn-ea"/>
                    <a:cs typeface="+mn-cs"/>
                  </a:rPr>
                  <a:t>). Cụ thể hơn, mỗi câu (được biểu diễn dưới dạng một chuỗi các vectơ từ) </a:t>
                </a:r>
                <a14:m>
                  <m:oMath xmlns:m="http://schemas.openxmlformats.org/officeDocument/2006/math">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𝑥</m:t>
                        </m:r>
                      </m:e>
                      <m:sub>
                        <m:r>
                          <a:rPr lang="vi-VN" sz="1200" i="1" kern="1200">
                            <a:solidFill>
                              <a:schemeClr val="tx1"/>
                            </a:solidFill>
                            <a:effectLst/>
                            <a:latin typeface="+mn-lt"/>
                            <a:ea typeface="+mn-ea"/>
                            <a:cs typeface="+mn-cs"/>
                          </a:rPr>
                          <m:t>1</m:t>
                        </m:r>
                      </m:sub>
                    </m:sSub>
                  </m:oMath>
                </a14:m>
                <a:r>
                  <a:rPr lang="vi-VN" sz="1200" kern="1200" dirty="0">
                    <a:solidFill>
                      <a:schemeClr val="tx1"/>
                    </a:solidFill>
                    <a:effectLst/>
                    <a:latin typeface="+mn-lt"/>
                    <a:ea typeface="+mn-ea"/>
                    <a:cs typeface="+mn-cs"/>
                  </a:rPr>
                  <a:t>, ..., </a:t>
                </a:r>
                <a14:m>
                  <m:oMath xmlns:m="http://schemas.openxmlformats.org/officeDocument/2006/math">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𝑥</m:t>
                        </m:r>
                      </m:e>
                      <m:sub>
                        <m:r>
                          <a:rPr lang="vi-VN" sz="1200" i="1" kern="1200">
                            <a:solidFill>
                              <a:schemeClr val="tx1"/>
                            </a:solidFill>
                            <a:effectLst/>
                            <a:latin typeface="+mn-lt"/>
                            <a:ea typeface="+mn-ea"/>
                            <a:cs typeface="+mn-cs"/>
                          </a:rPr>
                          <m:t>𝑇</m:t>
                        </m:r>
                      </m:sub>
                    </m:sSub>
                  </m:oMath>
                </a14:m>
                <a:r>
                  <a:rPr lang="vi-VN" sz="1200" kern="1200" dirty="0">
                    <a:solidFill>
                      <a:schemeClr val="tx1"/>
                    </a:solidFill>
                    <a:effectLst/>
                    <a:latin typeface="+mn-lt"/>
                    <a:ea typeface="+mn-ea"/>
                    <a:cs typeface="+mn-cs"/>
                  </a:rPr>
                  <a:t> được chuyển đến LSTM, cập nhật trạng thái ẩn của nó tại mỗi chỉ số chuỗi thông qua các phương trình (2) - (7) Đại diện cuối cùng của câu được mã hóa bởi </a:t>
                </a:r>
                <a14:m>
                  <m:oMath xmlns:m="http://schemas.openxmlformats.org/officeDocument/2006/math">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h</m:t>
                        </m:r>
                      </m:e>
                      <m:sub>
                        <m:r>
                          <a:rPr lang="vi-VN" sz="1200" i="1" kern="1200">
                            <a:solidFill>
                              <a:schemeClr val="tx1"/>
                            </a:solidFill>
                            <a:effectLst/>
                            <a:latin typeface="+mn-lt"/>
                            <a:ea typeface="+mn-ea"/>
                            <a:cs typeface="+mn-cs"/>
                          </a:rPr>
                          <m:t>𝑡</m:t>
                        </m:r>
                      </m:sub>
                    </m:sSub>
                  </m:oMath>
                </a14:m>
                <a:r>
                  <a:rPr lang="vi-VN" sz="1200" kern="1200" dirty="0">
                    <a:solidFill>
                      <a:schemeClr val="tx1"/>
                    </a:solidFill>
                    <a:effectLst/>
                    <a:latin typeface="+mn-lt"/>
                    <a:ea typeface="+mn-ea"/>
                    <a:cs typeface="+mn-cs"/>
                  </a:rPr>
                  <a:t>∈ </a:t>
                </a:r>
                <a14:m>
                  <m:oMath xmlns:m="http://schemas.openxmlformats.org/officeDocument/2006/math">
                    <m:sSup>
                      <m:sSupPr>
                        <m:ctrlPr>
                          <a:rPr lang="en-US" sz="1200" i="1" kern="1200">
                            <a:solidFill>
                              <a:schemeClr val="tx1"/>
                            </a:solidFill>
                            <a:effectLst/>
                            <a:latin typeface="+mn-lt"/>
                            <a:ea typeface="+mn-ea"/>
                            <a:cs typeface="+mn-cs"/>
                          </a:rPr>
                        </m:ctrlPr>
                      </m:sSupPr>
                      <m:e>
                        <m:r>
                          <a:rPr lang="vi-VN" sz="1200" i="1" kern="1200">
                            <a:solidFill>
                              <a:schemeClr val="tx1"/>
                            </a:solidFill>
                            <a:effectLst/>
                            <a:latin typeface="+mn-lt"/>
                            <a:ea typeface="+mn-ea"/>
                            <a:cs typeface="+mn-cs"/>
                          </a:rPr>
                          <m:t>ℝ</m:t>
                        </m:r>
                      </m:e>
                      <m:sup>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𝑑</m:t>
                            </m:r>
                          </m:e>
                          <m:sub>
                            <m:r>
                              <a:rPr lang="vi-VN" sz="1200" i="1" kern="1200">
                                <a:solidFill>
                                  <a:schemeClr val="tx1"/>
                                </a:solidFill>
                                <a:effectLst/>
                                <a:latin typeface="+mn-lt"/>
                                <a:ea typeface="+mn-ea"/>
                                <a:cs typeface="+mn-cs"/>
                              </a:rPr>
                              <m:t>𝑟𝑒𝑝</m:t>
                            </m:r>
                          </m:sub>
                        </m:sSub>
                      </m:sup>
                    </m:sSup>
                  </m:oMath>
                </a14:m>
                <a:r>
                  <a:rPr lang="vi-VN" sz="1200" kern="1200" dirty="0">
                    <a:solidFill>
                      <a:schemeClr val="tx1"/>
                    </a:solidFill>
                    <a:effectLst/>
                    <a:latin typeface="+mn-lt"/>
                    <a:ea typeface="+mn-ea"/>
                    <a:cs typeface="+mn-cs"/>
                  </a:rPr>
                  <a:t>,trạng thái ẩn cuối cùng của mô hình. Đối với một cặp số đã cho, cách tiếp cận của chúng tôi áp dụng một chức năng tương tự được xác định trước g: </a:t>
                </a:r>
                <a14:m>
                  <m:oMath xmlns:m="http://schemas.openxmlformats.org/officeDocument/2006/math">
                    <m:sSup>
                      <m:sSupPr>
                        <m:ctrlPr>
                          <a:rPr lang="en-US" sz="1200" i="1" kern="1200">
                            <a:solidFill>
                              <a:schemeClr val="tx1"/>
                            </a:solidFill>
                            <a:effectLst/>
                            <a:latin typeface="+mn-lt"/>
                            <a:ea typeface="+mn-ea"/>
                            <a:cs typeface="+mn-cs"/>
                          </a:rPr>
                        </m:ctrlPr>
                      </m:sSupPr>
                      <m:e>
                        <m:r>
                          <a:rPr lang="vi-VN" sz="1200" i="1" kern="1200">
                            <a:solidFill>
                              <a:schemeClr val="tx1"/>
                            </a:solidFill>
                            <a:effectLst/>
                            <a:latin typeface="+mn-lt"/>
                            <a:ea typeface="+mn-ea"/>
                            <a:cs typeface="+mn-cs"/>
                          </a:rPr>
                          <m:t>ℝ</m:t>
                        </m:r>
                      </m:e>
                      <m:sup>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𝑑</m:t>
                            </m:r>
                          </m:e>
                          <m:sub>
                            <m:r>
                              <a:rPr lang="vi-VN" sz="1200" i="1" kern="1200">
                                <a:solidFill>
                                  <a:schemeClr val="tx1"/>
                                </a:solidFill>
                                <a:effectLst/>
                                <a:latin typeface="+mn-lt"/>
                                <a:ea typeface="+mn-ea"/>
                                <a:cs typeface="+mn-cs"/>
                              </a:rPr>
                              <m:t>𝑟𝑒𝑝</m:t>
                            </m:r>
                          </m:sub>
                        </m:sSub>
                      </m:sup>
                    </m:sSup>
                    <m:r>
                      <a:rPr lang="vi-VN" sz="1200" i="1" kern="1200">
                        <a:solidFill>
                          <a:schemeClr val="tx1"/>
                        </a:solidFill>
                        <a:effectLst/>
                        <a:latin typeface="+mn-lt"/>
                        <a:ea typeface="+mn-ea"/>
                        <a:cs typeface="+mn-cs"/>
                      </a:rPr>
                      <m:t> </m:t>
                    </m:r>
                    <m:r>
                      <a:rPr lang="vi-VN" sz="1200" i="1" kern="1200">
                        <a:solidFill>
                          <a:schemeClr val="tx1"/>
                        </a:solidFill>
                        <a:effectLst/>
                        <a:latin typeface="+mn-lt"/>
                        <a:ea typeface="+mn-ea"/>
                        <a:cs typeface="+mn-cs"/>
                      </a:rPr>
                      <m:t>𝑥</m:t>
                    </m:r>
                    <m:r>
                      <a:rPr lang="vi-VN" sz="1200" i="1" kern="1200">
                        <a:solidFill>
                          <a:schemeClr val="tx1"/>
                        </a:solidFill>
                        <a:effectLst/>
                        <a:latin typeface="+mn-lt"/>
                        <a:ea typeface="+mn-ea"/>
                        <a:cs typeface="+mn-cs"/>
                      </a:rPr>
                      <m:t> </m:t>
                    </m:r>
                    <m:sSup>
                      <m:sSupPr>
                        <m:ctrlPr>
                          <a:rPr lang="en-US" sz="1200" i="1" kern="1200">
                            <a:solidFill>
                              <a:schemeClr val="tx1"/>
                            </a:solidFill>
                            <a:effectLst/>
                            <a:latin typeface="+mn-lt"/>
                            <a:ea typeface="+mn-ea"/>
                            <a:cs typeface="+mn-cs"/>
                          </a:rPr>
                        </m:ctrlPr>
                      </m:sSupPr>
                      <m:e>
                        <m:r>
                          <a:rPr lang="vi-VN" sz="1200" i="1" kern="1200">
                            <a:solidFill>
                              <a:schemeClr val="tx1"/>
                            </a:solidFill>
                            <a:effectLst/>
                            <a:latin typeface="+mn-lt"/>
                            <a:ea typeface="+mn-ea"/>
                            <a:cs typeface="+mn-cs"/>
                          </a:rPr>
                          <m:t>ℝ</m:t>
                        </m:r>
                      </m:e>
                      <m:sup>
                        <m:sSub>
                          <m:sSubPr>
                            <m:ctrlPr>
                              <a:rPr lang="en-US" sz="1200" i="1" kern="1200">
                                <a:solidFill>
                                  <a:schemeClr val="tx1"/>
                                </a:solidFill>
                                <a:effectLst/>
                                <a:latin typeface="+mn-lt"/>
                                <a:ea typeface="+mn-ea"/>
                                <a:cs typeface="+mn-cs"/>
                              </a:rPr>
                            </m:ctrlPr>
                          </m:sSubPr>
                          <m:e>
                            <m:r>
                              <a:rPr lang="vi-VN" sz="1200" i="1" kern="1200">
                                <a:solidFill>
                                  <a:schemeClr val="tx1"/>
                                </a:solidFill>
                                <a:effectLst/>
                                <a:latin typeface="+mn-lt"/>
                                <a:ea typeface="+mn-ea"/>
                                <a:cs typeface="+mn-cs"/>
                              </a:rPr>
                              <m:t>𝑑</m:t>
                            </m:r>
                          </m:e>
                          <m:sub>
                            <m:r>
                              <a:rPr lang="vi-VN" sz="1200" i="1" kern="1200">
                                <a:solidFill>
                                  <a:schemeClr val="tx1"/>
                                </a:solidFill>
                                <a:effectLst/>
                                <a:latin typeface="+mn-lt"/>
                                <a:ea typeface="+mn-ea"/>
                                <a:cs typeface="+mn-cs"/>
                              </a:rPr>
                              <m:t>𝑟𝑒𝑝</m:t>
                            </m:r>
                          </m:sub>
                        </m:sSub>
                      </m:sup>
                    </m:sSup>
                    <m:r>
                      <a:rPr lang="vi-VN" sz="1200" i="1" kern="1200">
                        <a:solidFill>
                          <a:schemeClr val="tx1"/>
                        </a:solidFill>
                        <a:effectLst/>
                        <a:latin typeface="+mn-lt"/>
                        <a:ea typeface="+mn-ea"/>
                        <a:cs typeface="+mn-cs"/>
                      </a:rPr>
                      <m:t> −&gt; </m:t>
                    </m:r>
                    <m:r>
                      <a:rPr lang="vi-VN" sz="1200" i="1" kern="1200">
                        <a:solidFill>
                          <a:schemeClr val="tx1"/>
                        </a:solidFill>
                        <a:effectLst/>
                        <a:latin typeface="+mn-lt"/>
                        <a:ea typeface="+mn-ea"/>
                        <a:cs typeface="+mn-cs"/>
                      </a:rPr>
                      <m:t>ℝ</m:t>
                    </m:r>
                  </m:oMath>
                </a14:m>
                <a:r>
                  <a:rPr lang="vi-VN" sz="1200" kern="1200" dirty="0">
                    <a:solidFill>
                      <a:schemeClr val="tx1"/>
                    </a:solidFill>
                    <a:effectLst/>
                    <a:latin typeface="+mn-lt"/>
                    <a:ea typeface="+mn-ea"/>
                    <a:cs typeface="+mn-cs"/>
                  </a:rPr>
                  <a:t> cho các biểu diễn LSTM của chúng. Sự tương đồng trong không gian biểu diễn sau đó được sử dụng để suy ra các câu tương tự ngữ nghĩa cơ bản.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Lưu ý rằng không giống như các RNN mô hình hóa ngôn ngữ điển hình, được sử dụng để dự đoán từ tiếp theo được cung cấp văn bản trước đó, các LSTM của chúng tôi chỉ đơn giản hoạt động như bộ mã hóa của Sutskever, Vinyals và Le (2014). Do đó, tín hiệu lỗi duy nhất được sao lưu trong quá trình đào tạo bắt nguồn từ sự giống nhau giữa các biểu diễn câu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vi-VN" sz="1200" i="1" kern="1200">
                            <a:solidFill>
                              <a:schemeClr val="tx1"/>
                            </a:solidFill>
                            <a:effectLst/>
                            <a:latin typeface="+mn-lt"/>
                            <a:ea typeface="+mn-ea"/>
                            <a:cs typeface="+mn-cs"/>
                          </a:rPr>
                          <m:t>h</m:t>
                        </m:r>
                      </m:e>
                      <m:sub>
                        <m:r>
                          <a:rPr lang="vi-VN" sz="1200" i="1" kern="1200">
                            <a:solidFill>
                              <a:schemeClr val="tx1"/>
                            </a:solidFill>
                            <a:effectLst/>
                            <a:latin typeface="+mn-lt"/>
                            <a:ea typeface="+mn-ea"/>
                            <a:cs typeface="+mn-cs"/>
                          </a:rPr>
                          <m:t>𝑎</m:t>
                        </m:r>
                      </m:sub>
                      <m:sup>
                        <m:r>
                          <a:rPr lang="vi-VN" sz="1200" i="1" kern="1200">
                            <a:solidFill>
                              <a:schemeClr val="tx1"/>
                            </a:solidFill>
                            <a:effectLst/>
                            <a:latin typeface="+mn-lt"/>
                            <a:ea typeface="+mn-ea"/>
                            <a:cs typeface="+mn-cs"/>
                          </a:rPr>
                          <m:t>(</m:t>
                        </m:r>
                        <m:r>
                          <a:rPr lang="vi-VN" sz="1200" i="1" kern="1200">
                            <a:solidFill>
                              <a:schemeClr val="tx1"/>
                            </a:solidFill>
                            <a:effectLst/>
                            <a:latin typeface="+mn-lt"/>
                            <a:ea typeface="+mn-ea"/>
                            <a:cs typeface="+mn-cs"/>
                          </a:rPr>
                          <m:t>𝑎</m:t>
                        </m:r>
                        <m:r>
                          <a:rPr lang="vi-VN" sz="1200" i="1" kern="1200">
                            <a:solidFill>
                              <a:schemeClr val="tx1"/>
                            </a:solidFill>
                            <a:effectLst/>
                            <a:latin typeface="+mn-lt"/>
                            <a:ea typeface="+mn-ea"/>
                            <a:cs typeface="+mn-cs"/>
                          </a:rPr>
                          <m:t>)</m:t>
                        </m:r>
                      </m:sup>
                    </m:sSubSup>
                  </m:oMath>
                </a14:m>
                <a:r>
                  <a:rPr lang="vi-VN"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mn-lt"/>
                            <a:ea typeface="+mn-ea"/>
                            <a:cs typeface="+mn-cs"/>
                          </a:rPr>
                        </m:ctrlPr>
                      </m:sSubSupPr>
                      <m:e>
                        <m:r>
                          <a:rPr lang="vi-VN" sz="1200" i="1" kern="1200">
                            <a:solidFill>
                              <a:schemeClr val="tx1"/>
                            </a:solidFill>
                            <a:effectLst/>
                            <a:latin typeface="+mn-lt"/>
                            <a:ea typeface="+mn-ea"/>
                            <a:cs typeface="+mn-cs"/>
                          </a:rPr>
                          <m:t>h</m:t>
                        </m:r>
                      </m:e>
                      <m:sub>
                        <m:r>
                          <a:rPr lang="vi-VN" sz="1200" i="1" kern="1200">
                            <a:solidFill>
                              <a:schemeClr val="tx1"/>
                            </a:solidFill>
                            <a:effectLst/>
                            <a:latin typeface="+mn-lt"/>
                            <a:ea typeface="+mn-ea"/>
                            <a:cs typeface="+mn-cs"/>
                          </a:rPr>
                          <m:t>𝑏</m:t>
                        </m:r>
                      </m:sub>
                      <m:sup>
                        <m:r>
                          <a:rPr lang="vi-VN" sz="1200" i="1" kern="1200">
                            <a:solidFill>
                              <a:schemeClr val="tx1"/>
                            </a:solidFill>
                            <a:effectLst/>
                            <a:latin typeface="+mn-lt"/>
                            <a:ea typeface="+mn-ea"/>
                            <a:cs typeface="+mn-cs"/>
                          </a:rPr>
                          <m:t>(</m:t>
                        </m:r>
                        <m:r>
                          <a:rPr lang="vi-VN" sz="1200" i="1" kern="1200">
                            <a:solidFill>
                              <a:schemeClr val="tx1"/>
                            </a:solidFill>
                            <a:effectLst/>
                            <a:latin typeface="+mn-lt"/>
                            <a:ea typeface="+mn-ea"/>
                            <a:cs typeface="+mn-cs"/>
                          </a:rPr>
                          <m:t>𝑏</m:t>
                        </m:r>
                        <m:r>
                          <a:rPr lang="vi-VN" sz="1200" i="1" kern="1200">
                            <a:solidFill>
                              <a:schemeClr val="tx1"/>
                            </a:solidFill>
                            <a:effectLst/>
                            <a:latin typeface="+mn-lt"/>
                            <a:ea typeface="+mn-ea"/>
                            <a:cs typeface="+mn-cs"/>
                          </a:rPr>
                          <m:t>)</m:t>
                        </m:r>
                      </m:sup>
                    </m:sSubSup>
                    <m:r>
                      <a:rPr lang="vi-VN" sz="1200" i="1" kern="1200">
                        <a:solidFill>
                          <a:schemeClr val="tx1"/>
                        </a:solidFill>
                        <a:effectLst/>
                        <a:latin typeface="+mn-lt"/>
                        <a:ea typeface="+mn-ea"/>
                        <a:cs typeface="+mn-cs"/>
                      </a:rPr>
                      <m:t> </m:t>
                    </m:r>
                  </m:oMath>
                </a14:m>
                <a:r>
                  <a:rPr lang="vi-VN" sz="1200" kern="1200" dirty="0">
                    <a:solidFill>
                      <a:schemeClr val="tx1"/>
                    </a:solidFill>
                    <a:effectLst/>
                    <a:latin typeface="+mn-lt"/>
                    <a:ea typeface="+mn-ea"/>
                    <a:cs typeface="+mn-cs"/>
                  </a:rPr>
                  <a:t>và cách dự đoán tương tự này lệch khỏi mối liên hệ giữa sự thật được chú thích trên mặt đất của con người.</a:t>
                </a:r>
                <a:endParaRPr lang="en-US" sz="1200" kern="1200" dirty="0">
                  <a:solidFill>
                    <a:schemeClr val="tx1"/>
                  </a:solidFill>
                  <a:effectLst/>
                  <a:latin typeface="+mn-lt"/>
                  <a:ea typeface="+mn-ea"/>
                  <a:cs typeface="+mn-cs"/>
                </a:endParaRPr>
              </a:p>
              <a:p>
                <a:pPr lvl="0"/>
                <a:endParaRPr lang="vi-VN" sz="1200" kern="1200" dirty="0">
                  <a:solidFill>
                    <a:schemeClr val="tx1"/>
                  </a:solidFill>
                  <a:effectLst/>
                  <a:latin typeface="+mn-lt"/>
                  <a:ea typeface="+mn-ea"/>
                  <a:cs typeface="+mn-cs"/>
                </a:endParaRPr>
              </a:p>
              <a:p>
                <a:pPr lvl="0"/>
                <a:endParaRPr lang="vi-VN"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MaLSTM dự đoán sự liên quan của một cặp câu đã cho thông qua </a:t>
                </a:r>
                <a14:m>
                  <m:oMath xmlns:m="http://schemas.openxmlformats.org/officeDocument/2006/math">
                    <m:r>
                      <a:rPr lang="vi-VN" sz="1200" i="1" kern="1200">
                        <a:solidFill>
                          <a:schemeClr val="tx1"/>
                        </a:solidFill>
                        <a:effectLst/>
                        <a:latin typeface="+mn-lt"/>
                        <a:ea typeface="+mn-ea"/>
                        <a:cs typeface="+mn-cs"/>
                      </a:rPr>
                      <m:t>𝑔</m:t>
                    </m:r>
                    <m:d>
                      <m:dPr>
                        <m:ctrlPr>
                          <a:rPr lang="en-US" sz="1200" i="1" kern="1200">
                            <a:solidFill>
                              <a:schemeClr val="tx1"/>
                            </a:solidFill>
                            <a:effectLst/>
                            <a:latin typeface="+mn-lt"/>
                            <a:ea typeface="+mn-ea"/>
                            <a:cs typeface="+mn-cs"/>
                          </a:rPr>
                        </m:ctrlPr>
                      </m:dPr>
                      <m:e>
                        <m:sSubSup>
                          <m:sSubSupPr>
                            <m:ctrlPr>
                              <a:rPr lang="en-US" sz="1200" i="1" kern="1200">
                                <a:solidFill>
                                  <a:schemeClr val="tx1"/>
                                </a:solidFill>
                                <a:effectLst/>
                                <a:latin typeface="+mn-lt"/>
                                <a:ea typeface="+mn-ea"/>
                                <a:cs typeface="+mn-cs"/>
                              </a:rPr>
                            </m:ctrlPr>
                          </m:sSubSupPr>
                          <m:e>
                            <m:r>
                              <a:rPr lang="vi-VN" sz="1200" i="1" kern="1200">
                                <a:solidFill>
                                  <a:schemeClr val="tx1"/>
                                </a:solidFill>
                                <a:effectLst/>
                                <a:latin typeface="+mn-lt"/>
                                <a:ea typeface="+mn-ea"/>
                                <a:cs typeface="+mn-cs"/>
                              </a:rPr>
                              <m:t>h</m:t>
                            </m:r>
                          </m:e>
                          <m:sub>
                            <m:r>
                              <a:rPr lang="vi-VN" sz="1200" i="1" kern="1200">
                                <a:solidFill>
                                  <a:schemeClr val="tx1"/>
                                </a:solidFill>
                                <a:effectLst/>
                                <a:latin typeface="+mn-lt"/>
                                <a:ea typeface="+mn-ea"/>
                                <a:cs typeface="+mn-cs"/>
                              </a:rPr>
                              <m:t>𝑎</m:t>
                            </m:r>
                          </m:sub>
                          <m:sup>
                            <m:d>
                              <m:dPr>
                                <m:ctrlPr>
                                  <a:rPr lang="en-US" sz="1200" i="1" kern="1200">
                                    <a:solidFill>
                                      <a:schemeClr val="tx1"/>
                                    </a:solidFill>
                                    <a:effectLst/>
                                    <a:latin typeface="+mn-lt"/>
                                    <a:ea typeface="+mn-ea"/>
                                    <a:cs typeface="+mn-cs"/>
                                  </a:rPr>
                                </m:ctrlPr>
                              </m:dPr>
                              <m:e>
                                <m:r>
                                  <a:rPr lang="vi-VN" sz="1200" i="1" kern="1200">
                                    <a:solidFill>
                                      <a:schemeClr val="tx1"/>
                                    </a:solidFill>
                                    <a:effectLst/>
                                    <a:latin typeface="+mn-lt"/>
                                    <a:ea typeface="+mn-ea"/>
                                    <a:cs typeface="+mn-cs"/>
                                  </a:rPr>
                                  <m:t>𝑎</m:t>
                                </m:r>
                              </m:e>
                            </m:d>
                          </m:sup>
                        </m:sSubSup>
                        <m:r>
                          <a:rPr lang="vi-VN" sz="1200" i="1" kern="1200">
                            <a:solidFill>
                              <a:schemeClr val="tx1"/>
                            </a:solidFill>
                            <a:effectLst/>
                            <a:latin typeface="+mn-lt"/>
                            <a:ea typeface="+mn-ea"/>
                            <a:cs typeface="+mn-cs"/>
                          </a:rPr>
                          <m:t>,</m:t>
                        </m:r>
                        <m:sSubSup>
                          <m:sSubSupPr>
                            <m:ctrlPr>
                              <a:rPr lang="en-US" sz="1200" i="1" kern="1200">
                                <a:solidFill>
                                  <a:schemeClr val="tx1"/>
                                </a:solidFill>
                                <a:effectLst/>
                                <a:latin typeface="+mn-lt"/>
                                <a:ea typeface="+mn-ea"/>
                                <a:cs typeface="+mn-cs"/>
                              </a:rPr>
                            </m:ctrlPr>
                          </m:sSubSupPr>
                          <m:e>
                            <m:r>
                              <a:rPr lang="vi-VN" sz="1200" i="1" kern="1200">
                                <a:solidFill>
                                  <a:schemeClr val="tx1"/>
                                </a:solidFill>
                                <a:effectLst/>
                                <a:latin typeface="+mn-lt"/>
                                <a:ea typeface="+mn-ea"/>
                                <a:cs typeface="+mn-cs"/>
                              </a:rPr>
                              <m:t>h</m:t>
                            </m:r>
                          </m:e>
                          <m:sub>
                            <m:r>
                              <a:rPr lang="vi-VN" sz="1200" i="1" kern="1200">
                                <a:solidFill>
                                  <a:schemeClr val="tx1"/>
                                </a:solidFill>
                                <a:effectLst/>
                                <a:latin typeface="+mn-lt"/>
                                <a:ea typeface="+mn-ea"/>
                                <a:cs typeface="+mn-cs"/>
                              </a:rPr>
                              <m:t>𝑏</m:t>
                            </m:r>
                          </m:sub>
                          <m:sup>
                            <m:d>
                              <m:dPr>
                                <m:ctrlPr>
                                  <a:rPr lang="en-US" sz="1200" i="1" kern="1200">
                                    <a:solidFill>
                                      <a:schemeClr val="tx1"/>
                                    </a:solidFill>
                                    <a:effectLst/>
                                    <a:latin typeface="+mn-lt"/>
                                    <a:ea typeface="+mn-ea"/>
                                    <a:cs typeface="+mn-cs"/>
                                  </a:rPr>
                                </m:ctrlPr>
                              </m:dPr>
                              <m:e>
                                <m:r>
                                  <a:rPr lang="vi-VN" sz="1200" i="1" kern="1200">
                                    <a:solidFill>
                                      <a:schemeClr val="tx1"/>
                                    </a:solidFill>
                                    <a:effectLst/>
                                    <a:latin typeface="+mn-lt"/>
                                    <a:ea typeface="+mn-ea"/>
                                    <a:cs typeface="+mn-cs"/>
                                  </a:rPr>
                                  <m:t>𝑏</m:t>
                                </m:r>
                              </m:e>
                            </m:d>
                          </m:sup>
                        </m:sSubSup>
                      </m:e>
                    </m:d>
                  </m:oMath>
                </a14:m>
                <a:r>
                  <a:rPr lang="vi-VN" sz="1200" kern="1200" dirty="0">
                    <a:solidFill>
                      <a:schemeClr val="tx1"/>
                    </a:solidFill>
                    <a:effectLst/>
                    <a:latin typeface="+mn-lt"/>
                    <a:ea typeface="+mn-ea"/>
                    <a:cs typeface="+mn-cs"/>
                  </a:rPr>
                  <a:t> làm việc bằng cách sử dụng backpropagation-through-time theo hàm mất mát  Mean-Squared-Error (MSE) (sau khi định cỡ lại các nhãn liên quan của tập huấn luyện để nói dối ∈ [0,1]). SemEval đánh giá sự tương đồng được dự đoán so với sự tương đồng được chú thích của con người trên ba số liệu: tương quan Pearson, tương quan Spearman và MSE.</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Do cấu trúc đơn giản của hàm tương tự của chúng tôi, các dự đoán của mô hình của chúng tôi bị hạn chế theo đường cong </a:t>
                </a:r>
                <a:r>
                  <a:rPr lang="vi-VN" sz="1200" i="1" kern="1200" dirty="0">
                    <a:solidFill>
                      <a:schemeClr val="tx1"/>
                    </a:solidFill>
                    <a:effectLst/>
                    <a:latin typeface="+mn-lt"/>
                    <a:ea typeface="+mn-ea"/>
                    <a:cs typeface="+mn-cs"/>
                  </a:rPr>
                  <a:t>exp</a:t>
                </a:r>
                <a:r>
                  <a:rPr lang="vi-VN" sz="1200" kern="1200" dirty="0">
                    <a:solidFill>
                      <a:schemeClr val="tx1"/>
                    </a:solidFill>
                    <a:effectLst/>
                    <a:latin typeface="+mn-lt"/>
                    <a:ea typeface="+mn-ea"/>
                    <a:cs typeface="+mn-cs"/>
                  </a:rPr>
                  <a:t>(−x) và do đó không phù hợp với các số liệu đánh giá này. Sau khi đào tạo mô hình của chúng tôi, chúng tôi áp dụng một bước hồi quy không theo tỷ lệ bổ sung để có được các dự đoán được hiệu chỉnh tốt hơn (đối với MSE).</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Trong tập huấn luyện, các nhãn đã cho (theo thang [1, 5] ban đầu) được hồi quy dựa trên mối liên hệ g-predict MaLSTM đơn biến như là hiệp phương thức duy nhất và hàm hồi quy được trang bị được đánh giá dựa trên mức độ liên quan dự đoán MaLSTM của các cặp kiểm tra để tạo ra các dự đoán cuối cùng được điều chỉnh. Chúng tôi sử dụng công cụ ước tính tuyến tính cục bộ cổ điển được thảo luận trong Fan và Gijbels (1992) với băng thông được chọn bằng cách sử dụng xác thực chéo một lần. Bước hiệu chỉnh này đóng vai trò là một hiệu chỉnh nhỏ cho chức năng tương tự đơn giản hạn chế của chúng tôi (cần thiết để duy trì khả năng diễn giải của các biểu diễn câu).</a:t>
                </a:r>
                <a:endParaRPr lang="en-US" sz="1200" kern="1200" dirty="0">
                  <a:solidFill>
                    <a:schemeClr val="tx1"/>
                  </a:solidFill>
                  <a:effectLst/>
                  <a:latin typeface="+mn-lt"/>
                  <a:ea typeface="+mn-ea"/>
                  <a:cs typeface="+mn-cs"/>
                </a:endParaRPr>
              </a:p>
              <a:p>
                <a:endParaRPr lang="en-US" dirty="0"/>
              </a:p>
            </p:txBody>
          </p:sp>
        </mc:Choice>
        <mc:Fallback>
          <p:sp>
            <p:nvSpPr>
              <p:cNvPr id="3" name="Notes Placeholder 2"/>
              <p:cNvSpPr>
                <a:spLocks noGrp="1"/>
              </p:cNvSpPr>
              <p:nvPr>
                <p:ph type="body" idx="1"/>
              </p:nvPr>
            </p:nvSpPr>
            <p:spPr/>
            <p:txBody>
              <a:bodyPr/>
              <a:lstStyle/>
              <a:p>
                <a:pPr lvl="0"/>
                <a:r>
                  <a:rPr lang="vi-VN" sz="1200" kern="1200" dirty="0">
                    <a:solidFill>
                      <a:schemeClr val="tx1"/>
                    </a:solidFill>
                    <a:effectLst/>
                    <a:latin typeface="+mn-lt"/>
                    <a:ea typeface="+mn-ea"/>
                    <a:cs typeface="+mn-cs"/>
                  </a:rPr>
                  <a:t>Có hai mạng LSTMa và LSTMb mà mỗi mạng xử lý một trong các câu trong một cặp nhất định, nhưng chúng tôi chỉ tập trung vào các kiến trúc siamese với trọng số ràng buộc như LSTMa = LSTMb công việc. Tuy nhiên, phiên bản chưa được chỉnh sửa chung của mô hình này có thể hữu ích hơn cho các ứng dụng có miền không đối xứng, chẳng hạn như truy xuất thông tin (trong đó các truy vấn tìm kiếm khác biệt với các tài liệu được lưu trữ).</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LSTM học một ánh xạ từ không gian của các chuỗi có chiều dài thay đổi của vectơ </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𝑖𝑛</a:t>
                </a:r>
                <a:r>
                  <a:rPr lang="vi-VN" sz="1200" kern="1200" dirty="0">
                    <a:solidFill>
                      <a:schemeClr val="tx1"/>
                    </a:solidFill>
                    <a:effectLst/>
                    <a:latin typeface="+mn-lt"/>
                    <a:ea typeface="+mn-ea"/>
                    <a:cs typeface="+mn-cs"/>
                  </a:rPr>
                  <a:t> chiều thành </a:t>
                </a:r>
                <a:r>
                  <a:rPr lang="vi-VN" sz="1200" i="0" kern="1200">
                    <a:solidFill>
                      <a:schemeClr val="tx1"/>
                    </a:solidFill>
                    <a:effectLst/>
                    <a:latin typeface="+mn-lt"/>
                    <a:ea typeface="+mn-ea"/>
                    <a:cs typeface="+mn-cs"/>
                  </a:rPr>
                  <a:t>ℝ</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𝑟𝑒𝑝 </a:t>
                </a:r>
                <a:r>
                  <a:rPr lang="en-US" sz="1200" i="0" kern="1200">
                    <a:solidFill>
                      <a:schemeClr val="tx1"/>
                    </a:solidFill>
                    <a:effectLst/>
                    <a:latin typeface="+mn-lt"/>
                    <a:ea typeface="+mn-ea"/>
                    <a:cs typeface="+mn-cs"/>
                  </a:rPr>
                  <a:t>)</a:t>
                </a:r>
                <a:r>
                  <a:rPr lang="vi-VN" sz="1200" kern="1200" dirty="0">
                    <a:solidFill>
                      <a:schemeClr val="tx1"/>
                    </a:solidFill>
                    <a:effectLst/>
                    <a:latin typeface="+mn-lt"/>
                    <a:ea typeface="+mn-ea"/>
                    <a:cs typeface="+mn-cs"/>
                  </a:rPr>
                  <a:t>(</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𝑖𝑛  = 300, 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𝑟𝑒𝑝  = 50</a:t>
                </a:r>
                <a:r>
                  <a:rPr lang="vi-VN" sz="1200" kern="1200" dirty="0">
                    <a:solidFill>
                      <a:schemeClr val="tx1"/>
                    </a:solidFill>
                    <a:effectLst/>
                    <a:latin typeface="+mn-lt"/>
                    <a:ea typeface="+mn-ea"/>
                    <a:cs typeface="+mn-cs"/>
                  </a:rPr>
                  <a:t>). Cụ thể hơn, mỗi câu (được biểu diễn dưới dạng một chuỗi các vectơ từ) </a:t>
                </a:r>
                <a:r>
                  <a:rPr lang="vi-VN" sz="1200" i="0" kern="1200">
                    <a:solidFill>
                      <a:schemeClr val="tx1"/>
                    </a:solidFill>
                    <a:effectLst/>
                    <a:latin typeface="+mn-lt"/>
                    <a:ea typeface="+mn-ea"/>
                    <a:cs typeface="+mn-cs"/>
                  </a:rPr>
                  <a:t>𝑥</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1</a:t>
                </a:r>
                <a:r>
                  <a:rPr lang="vi-VN" sz="1200" kern="1200" dirty="0">
                    <a:solidFill>
                      <a:schemeClr val="tx1"/>
                    </a:solidFill>
                    <a:effectLst/>
                    <a:latin typeface="+mn-lt"/>
                    <a:ea typeface="+mn-ea"/>
                    <a:cs typeface="+mn-cs"/>
                  </a:rPr>
                  <a:t>, ..., </a:t>
                </a:r>
                <a:r>
                  <a:rPr lang="vi-VN" sz="1200" i="0" kern="1200">
                    <a:solidFill>
                      <a:schemeClr val="tx1"/>
                    </a:solidFill>
                    <a:effectLst/>
                    <a:latin typeface="+mn-lt"/>
                    <a:ea typeface="+mn-ea"/>
                    <a:cs typeface="+mn-cs"/>
                  </a:rPr>
                  <a:t>𝑥</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𝑇</a:t>
                </a:r>
                <a:r>
                  <a:rPr lang="vi-VN" sz="1200" kern="1200" dirty="0">
                    <a:solidFill>
                      <a:schemeClr val="tx1"/>
                    </a:solidFill>
                    <a:effectLst/>
                    <a:latin typeface="+mn-lt"/>
                    <a:ea typeface="+mn-ea"/>
                    <a:cs typeface="+mn-cs"/>
                  </a:rPr>
                  <a:t> được chuyển đến LSTM, cập nhật trạng thái ẩn của nó tại mỗi chỉ số chuỗi thông qua các phương trình (2) - (7) Đại diện cuối cùng của câu được mã hóa bởi </a:t>
                </a:r>
                <a:r>
                  <a:rPr lang="vi-VN" sz="1200" i="0" kern="1200">
                    <a:solidFill>
                      <a:schemeClr val="tx1"/>
                    </a:solidFill>
                    <a:effectLst/>
                    <a:latin typeface="+mn-lt"/>
                    <a:ea typeface="+mn-ea"/>
                    <a:cs typeface="+mn-cs"/>
                  </a:rPr>
                  <a:t>ℎ</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𝑡</a:t>
                </a:r>
                <a:r>
                  <a:rPr lang="vi-VN" sz="1200" kern="1200" dirty="0">
                    <a:solidFill>
                      <a:schemeClr val="tx1"/>
                    </a:solidFill>
                    <a:effectLst/>
                    <a:latin typeface="+mn-lt"/>
                    <a:ea typeface="+mn-ea"/>
                    <a:cs typeface="+mn-cs"/>
                  </a:rPr>
                  <a:t>∈ </a:t>
                </a:r>
                <a:r>
                  <a:rPr lang="vi-VN" sz="1200" i="0" kern="1200">
                    <a:solidFill>
                      <a:schemeClr val="tx1"/>
                    </a:solidFill>
                    <a:effectLst/>
                    <a:latin typeface="+mn-lt"/>
                    <a:ea typeface="+mn-ea"/>
                    <a:cs typeface="+mn-cs"/>
                  </a:rPr>
                  <a:t>ℝ</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𝑟𝑒𝑝 </a:t>
                </a:r>
                <a:r>
                  <a:rPr lang="en-US" sz="1200" i="0" kern="1200">
                    <a:solidFill>
                      <a:schemeClr val="tx1"/>
                    </a:solidFill>
                    <a:effectLst/>
                    <a:latin typeface="+mn-lt"/>
                    <a:ea typeface="+mn-ea"/>
                    <a:cs typeface="+mn-cs"/>
                  </a:rPr>
                  <a:t>)</a:t>
                </a:r>
                <a:r>
                  <a:rPr lang="vi-VN" sz="1200" kern="1200" dirty="0">
                    <a:solidFill>
                      <a:schemeClr val="tx1"/>
                    </a:solidFill>
                    <a:effectLst/>
                    <a:latin typeface="+mn-lt"/>
                    <a:ea typeface="+mn-ea"/>
                    <a:cs typeface="+mn-cs"/>
                  </a:rPr>
                  <a:t>,trạng thái ẩn cuối cùng của mô hình. Đối với một cặp số đã cho, cách tiếp cận của chúng tôi áp dụng một chức năng tương tự được xác định trước g: </a:t>
                </a:r>
                <a:r>
                  <a:rPr lang="vi-VN" sz="1200" i="0" kern="1200">
                    <a:solidFill>
                      <a:schemeClr val="tx1"/>
                    </a:solidFill>
                    <a:effectLst/>
                    <a:latin typeface="+mn-lt"/>
                    <a:ea typeface="+mn-ea"/>
                    <a:cs typeface="+mn-cs"/>
                  </a:rPr>
                  <a:t>ℝ</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𝑟𝑒𝑝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  𝑥 ℝ</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𝑑</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𝑟𝑒𝑝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  −&gt; ℝ</a:t>
                </a:r>
                <a:r>
                  <a:rPr lang="vi-VN" sz="1200" kern="1200" dirty="0">
                    <a:solidFill>
                      <a:schemeClr val="tx1"/>
                    </a:solidFill>
                    <a:effectLst/>
                    <a:latin typeface="+mn-lt"/>
                    <a:ea typeface="+mn-ea"/>
                    <a:cs typeface="+mn-cs"/>
                  </a:rPr>
                  <a:t> cho các biểu diễn LSTM của chúng. Sự tương đồng trong không gian biểu diễn sau đó được sử dụng để suy ra các câu tương tự ngữ nghĩa cơ bản.</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Lưu ý rằng không giống như các RNN mô hình hóa ngôn ngữ điển hình, được sử dụng để dự đoán từ tiếp theo được cung cấp văn bản trước đó, các LSTM của chúng tôi chỉ đơn giản hoạt động như bộ mã hóa của Sutskever, Vinyals và Le (2014). Do đó, tín hiệu lỗi duy nhất được sao lưu trong quá trình đào tạo bắt nguồn từ sự giống nhau giữa các biểu diễn câu </a:t>
                </a:r>
                <a:r>
                  <a:rPr lang="vi-VN" sz="1200" i="0" kern="1200">
                    <a:solidFill>
                      <a:schemeClr val="tx1"/>
                    </a:solidFill>
                    <a:effectLst/>
                    <a:latin typeface="+mn-lt"/>
                    <a:ea typeface="+mn-ea"/>
                    <a:cs typeface="+mn-cs"/>
                  </a:rPr>
                  <a:t>ℎ</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𝑎^</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(𝑎)</a:t>
                </a:r>
                <a:r>
                  <a:rPr lang="en-US" sz="1200" i="0" kern="1200">
                    <a:solidFill>
                      <a:schemeClr val="tx1"/>
                    </a:solidFill>
                    <a:effectLst/>
                    <a:latin typeface="+mn-lt"/>
                    <a:ea typeface="+mn-ea"/>
                    <a:cs typeface="+mn-cs"/>
                  </a:rPr>
                  <a:t>)</a:t>
                </a:r>
                <a:r>
                  <a:rPr lang="vi-VN" sz="1200" kern="1200" dirty="0">
                    <a:solidFill>
                      <a:schemeClr val="tx1"/>
                    </a:solidFill>
                    <a:effectLst/>
                    <a:latin typeface="+mn-lt"/>
                    <a:ea typeface="+mn-ea"/>
                    <a:cs typeface="+mn-cs"/>
                  </a:rPr>
                  <a:t>, </a:t>
                </a:r>
                <a:r>
                  <a:rPr lang="vi-VN" sz="1200" i="0" kern="1200">
                    <a:solidFill>
                      <a:schemeClr val="tx1"/>
                    </a:solidFill>
                    <a:effectLst/>
                    <a:latin typeface="+mn-lt"/>
                    <a:ea typeface="+mn-ea"/>
                    <a:cs typeface="+mn-cs"/>
                  </a:rPr>
                  <a:t>ℎ</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𝑏^</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(𝑏)</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  </a:t>
                </a:r>
                <a:r>
                  <a:rPr lang="vi-VN" sz="1200" kern="1200" dirty="0">
                    <a:solidFill>
                      <a:schemeClr val="tx1"/>
                    </a:solidFill>
                    <a:effectLst/>
                    <a:latin typeface="+mn-lt"/>
                    <a:ea typeface="+mn-ea"/>
                    <a:cs typeface="+mn-cs"/>
                  </a:rPr>
                  <a:t>và cách dự đoán tương tự này lệch khỏi mối liên hệ giữa sự thật được chú thích trên mặt đất của con người.</a:t>
                </a:r>
                <a:endParaRPr lang="en-US" sz="1200" kern="1200" dirty="0">
                  <a:solidFill>
                    <a:schemeClr val="tx1"/>
                  </a:solidFill>
                  <a:effectLst/>
                  <a:latin typeface="+mn-lt"/>
                  <a:ea typeface="+mn-ea"/>
                  <a:cs typeface="+mn-cs"/>
                </a:endParaRPr>
              </a:p>
              <a:p>
                <a:pPr lvl="0"/>
                <a:endParaRPr lang="vi-VN" sz="1200" kern="1200" dirty="0">
                  <a:solidFill>
                    <a:schemeClr val="tx1"/>
                  </a:solidFill>
                  <a:effectLst/>
                  <a:latin typeface="+mn-lt"/>
                  <a:ea typeface="+mn-ea"/>
                  <a:cs typeface="+mn-cs"/>
                </a:endParaRPr>
              </a:p>
              <a:p>
                <a:pPr lvl="0"/>
                <a:endParaRPr lang="vi-VN"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MaLSTM dự đoán sự liên quan của một cặp câu đã cho thông qua </a:t>
                </a:r>
                <a:r>
                  <a:rPr lang="vi-VN" sz="1200" i="0" kern="1200">
                    <a:solidFill>
                      <a:schemeClr val="tx1"/>
                    </a:solidFill>
                    <a:effectLst/>
                    <a:latin typeface="+mn-lt"/>
                    <a:ea typeface="+mn-ea"/>
                    <a:cs typeface="+mn-cs"/>
                  </a:rPr>
                  <a:t>𝑔</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ℎ</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𝑎^</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𝑎)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,ℎ</a:t>
                </a:r>
                <a:r>
                  <a:rPr lang="en-US" sz="1200" i="0" kern="1200">
                    <a:solidFill>
                      <a:schemeClr val="tx1"/>
                    </a:solidFill>
                    <a:effectLst/>
                    <a:latin typeface="+mn-lt"/>
                    <a:ea typeface="+mn-ea"/>
                    <a:cs typeface="+mn-cs"/>
                  </a:rPr>
                  <a:t>_</a:t>
                </a:r>
                <a:r>
                  <a:rPr lang="vi-VN" sz="1200" i="0" kern="1200">
                    <a:solidFill>
                      <a:schemeClr val="tx1"/>
                    </a:solidFill>
                    <a:effectLst/>
                    <a:latin typeface="+mn-lt"/>
                    <a:ea typeface="+mn-ea"/>
                    <a:cs typeface="+mn-cs"/>
                  </a:rPr>
                  <a:t>𝑏^</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𝑏) </a:t>
                </a:r>
                <a:r>
                  <a:rPr lang="en-US" sz="1200" i="0" kern="1200">
                    <a:solidFill>
                      <a:schemeClr val="tx1"/>
                    </a:solidFill>
                    <a:effectLst/>
                    <a:latin typeface="+mn-lt"/>
                    <a:ea typeface="+mn-ea"/>
                    <a:cs typeface="+mn-cs"/>
                  </a:rPr>
                  <a:t>)</a:t>
                </a:r>
                <a:r>
                  <a:rPr lang="vi-VN" sz="1200" i="0" kern="1200">
                    <a:solidFill>
                      <a:schemeClr val="tx1"/>
                    </a:solidFill>
                    <a:effectLst/>
                    <a:latin typeface="+mn-lt"/>
                    <a:ea typeface="+mn-ea"/>
                    <a:cs typeface="+mn-cs"/>
                  </a:rPr>
                  <a:t> )</a:t>
                </a:r>
                <a:r>
                  <a:rPr lang="vi-VN" sz="1200" kern="1200" dirty="0">
                    <a:solidFill>
                      <a:schemeClr val="tx1"/>
                    </a:solidFill>
                    <a:effectLst/>
                    <a:latin typeface="+mn-lt"/>
                    <a:ea typeface="+mn-ea"/>
                    <a:cs typeface="+mn-cs"/>
                  </a:rPr>
                  <a:t> làm việc bằng cách sử dụng backpropagation-through-time theo hàm mất mát  Mean-Squared-Error (MSE) (sau khi định cỡ lại các nhãn liên quan của tập huấn luyện để nói dối ∈ [0,1]). SemEval đánh giá sự tương đồng được dự đoán so với sự tương đồng được chú thích của con người trên ba số liệu: tương quan Pearson, tương quan Spearman và MSE.</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Do cấu trúc đơn giản của hàm tương tự của chúng tôi, các dự đoán của mô hình của chúng tôi bị hạn chế theo đường cong </a:t>
                </a:r>
                <a:r>
                  <a:rPr lang="vi-VN" sz="1200" i="1" kern="1200" dirty="0">
                    <a:solidFill>
                      <a:schemeClr val="tx1"/>
                    </a:solidFill>
                    <a:effectLst/>
                    <a:latin typeface="+mn-lt"/>
                    <a:ea typeface="+mn-ea"/>
                    <a:cs typeface="+mn-cs"/>
                  </a:rPr>
                  <a:t>exp</a:t>
                </a:r>
                <a:r>
                  <a:rPr lang="vi-VN" sz="1200" kern="1200" dirty="0">
                    <a:solidFill>
                      <a:schemeClr val="tx1"/>
                    </a:solidFill>
                    <a:effectLst/>
                    <a:latin typeface="+mn-lt"/>
                    <a:ea typeface="+mn-ea"/>
                    <a:cs typeface="+mn-cs"/>
                  </a:rPr>
                  <a:t>(−x) và do đó không phù hợp với các số liệu đánh giá này. Sau khi đào tạo mô hình của chúng tôi, chúng tôi áp dụng một bước hồi quy không theo tỷ lệ bổ sung để có được các dự đoán được hiệu chỉnh tốt hơn (đối với MSE).</a:t>
                </a:r>
                <a:endParaRPr lang="en-US" sz="1200" kern="1200" dirty="0">
                  <a:solidFill>
                    <a:schemeClr val="tx1"/>
                  </a:solidFill>
                  <a:effectLst/>
                  <a:latin typeface="+mn-lt"/>
                  <a:ea typeface="+mn-ea"/>
                  <a:cs typeface="+mn-cs"/>
                </a:endParaRPr>
              </a:p>
              <a:p>
                <a:pPr lvl="0"/>
                <a:r>
                  <a:rPr lang="vi-VN" sz="1200" kern="1200" dirty="0">
                    <a:solidFill>
                      <a:schemeClr val="tx1"/>
                    </a:solidFill>
                    <a:effectLst/>
                    <a:latin typeface="+mn-lt"/>
                    <a:ea typeface="+mn-ea"/>
                    <a:cs typeface="+mn-cs"/>
                  </a:rPr>
                  <a:t>Trong tập huấn luyện, các nhãn đã cho (theo thang [1, 5] ban đầu) được hồi quy dựa trên mối liên hệ g-predict MaLSTM đơn biến như là hiệp phương thức duy nhất và hàm hồi quy được trang bị được đánh giá dựa trên mức độ liên quan dự đoán MaLSTM của các cặp kiểm tra để tạo ra các dự đoán cuối cùng được điều chỉnh. Chúng tôi sử dụng công cụ ước tính tuyến tính cục bộ cổ điển được thảo luận trong Fan và Gijbels (1992) với băng thông được chọn bằng cách sử dụng xác thực chéo một lần. Bước hiệu chỉnh này đóng vai trò là một hiệu chỉnh nhỏ cho chức năng tương tự đơn giản hạn chế của chúng tôi (cần thiết để duy trì khả năng diễn giải của các biểu diễn câu).</a:t>
                </a: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61F9CCF-B563-4907-9568-EFEA5C456742}" type="slidenum">
              <a:rPr lang="en-US" smtClean="0"/>
              <a:t>42</a:t>
            </a:fld>
            <a:endParaRPr lang="en-US"/>
          </a:p>
        </p:txBody>
      </p:sp>
    </p:spTree>
    <p:extLst>
      <p:ext uri="{BB962C8B-B14F-4D97-AF65-F5344CB8AC3E}">
        <p14:creationId xmlns:p14="http://schemas.microsoft.com/office/powerpoint/2010/main" val="1040211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a:t>Trong</a:t>
            </a:r>
            <a:r>
              <a:rPr lang="en-US" dirty="0"/>
              <a:t> </a:t>
            </a:r>
            <a:r>
              <a:rPr lang="en-US" dirty="0" err="1"/>
              <a:t>thời</a:t>
            </a:r>
            <a:r>
              <a:rPr lang="en-US" dirty="0"/>
              <a:t> </a:t>
            </a:r>
            <a:r>
              <a:rPr lang="en-US" dirty="0" err="1"/>
              <a:t>đại</a:t>
            </a:r>
            <a:r>
              <a:rPr lang="en-US" dirty="0"/>
              <a:t> </a:t>
            </a:r>
            <a:r>
              <a:rPr lang="en-US" dirty="0" err="1"/>
              <a:t>ngày</a:t>
            </a:r>
            <a:r>
              <a:rPr lang="en-US" dirty="0"/>
              <a:t> nay, </a:t>
            </a:r>
            <a:r>
              <a:rPr lang="en-US" dirty="0" err="1"/>
              <a:t>lượng</a:t>
            </a:r>
            <a:r>
              <a:rPr lang="en-US" dirty="0"/>
              <a:t> </a:t>
            </a:r>
            <a:r>
              <a:rPr lang="en-US" dirty="0" err="1"/>
              <a:t>thông</a:t>
            </a:r>
            <a:r>
              <a:rPr lang="en-US" dirty="0"/>
              <a:t> tin </a:t>
            </a:r>
            <a:r>
              <a:rPr lang="en-US" dirty="0" err="1"/>
              <a:t>truy</a:t>
            </a:r>
            <a:r>
              <a:rPr lang="en-US" dirty="0"/>
              <a:t> </a:t>
            </a:r>
            <a:r>
              <a:rPr lang="en-US" dirty="0" err="1"/>
              <a:t>cập</a:t>
            </a:r>
            <a:r>
              <a:rPr lang="en-US" dirty="0"/>
              <a:t> </a:t>
            </a:r>
            <a:r>
              <a:rPr lang="en-US" dirty="0" err="1"/>
              <a:t>hằng</a:t>
            </a:r>
            <a:r>
              <a:rPr lang="en-US" dirty="0"/>
              <a:t> </a:t>
            </a:r>
            <a:r>
              <a:rPr lang="en-US" dirty="0" err="1"/>
              <a:t>ngày</a:t>
            </a:r>
            <a:r>
              <a:rPr lang="en-US" dirty="0"/>
              <a:t> </a:t>
            </a:r>
            <a:r>
              <a:rPr lang="en-US" dirty="0" err="1"/>
              <a:t>cực</a:t>
            </a:r>
            <a:r>
              <a:rPr lang="en-US" dirty="0"/>
              <a:t> </a:t>
            </a:r>
            <a:r>
              <a:rPr lang="en-US" dirty="0" err="1"/>
              <a:t>kì</a:t>
            </a:r>
            <a:r>
              <a:rPr lang="en-US" dirty="0"/>
              <a:t> </a:t>
            </a:r>
            <a:r>
              <a:rPr lang="en-US" dirty="0" err="1"/>
              <a:t>lớn</a:t>
            </a:r>
            <a:r>
              <a:rPr lang="en-US" dirty="0"/>
              <a:t>, </a:t>
            </a:r>
            <a:r>
              <a:rPr lang="en-US" dirty="0" err="1"/>
              <a:t>dẫn</a:t>
            </a:r>
            <a:r>
              <a:rPr lang="en-US" dirty="0"/>
              <a:t> </a:t>
            </a:r>
            <a:r>
              <a:rPr lang="en-US" dirty="0" err="1"/>
              <a:t>đến</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dữ</a:t>
            </a:r>
            <a:r>
              <a:rPr lang="en-US" dirty="0"/>
              <a:t> </a:t>
            </a:r>
            <a:r>
              <a:rPr lang="en-US" dirty="0" err="1"/>
              <a:t>liệu</a:t>
            </a:r>
            <a:r>
              <a:rPr lang="en-US" dirty="0"/>
              <a:t> </a:t>
            </a:r>
            <a:r>
              <a:rPr lang="en-US" dirty="0" err="1"/>
              <a:t>văn</a:t>
            </a:r>
            <a:r>
              <a:rPr lang="en-US" dirty="0"/>
              <a:t> </a:t>
            </a:r>
            <a:r>
              <a:rPr lang="en-US" dirty="0" err="1"/>
              <a:t>bản</a:t>
            </a:r>
            <a:r>
              <a:rPr lang="en-US" dirty="0"/>
              <a:t> </a:t>
            </a:r>
            <a:r>
              <a:rPr lang="en-US" dirty="0" err="1"/>
              <a:t>được</a:t>
            </a:r>
            <a:r>
              <a:rPr lang="en-US" dirty="0"/>
              <a:t> </a:t>
            </a:r>
            <a:r>
              <a:rPr lang="en-US" dirty="0" err="1"/>
              <a:t>rút</a:t>
            </a:r>
            <a:r>
              <a:rPr lang="en-US" dirty="0"/>
              <a:t> </a:t>
            </a:r>
            <a:r>
              <a:rPr lang="en-US" dirty="0" err="1"/>
              <a:t>trích</a:t>
            </a:r>
            <a:r>
              <a:rPr lang="en-US" dirty="0"/>
              <a:t> </a:t>
            </a:r>
            <a:r>
              <a:rPr lang="en-US" dirty="0" err="1"/>
              <a:t>được</a:t>
            </a:r>
            <a:r>
              <a:rPr lang="en-US" dirty="0"/>
              <a:t> </a:t>
            </a:r>
            <a:r>
              <a:rPr lang="en-US" dirty="0" err="1"/>
              <a:t>xử</a:t>
            </a:r>
            <a:r>
              <a:rPr lang="en-US" dirty="0"/>
              <a:t> </a:t>
            </a:r>
            <a:r>
              <a:rPr lang="en-US" dirty="0" err="1"/>
              <a:t>lý</a:t>
            </a:r>
            <a:r>
              <a:rPr lang="en-US" dirty="0"/>
              <a:t> </a:t>
            </a:r>
            <a:r>
              <a:rPr lang="en-US" dirty="0" err="1"/>
              <a:t>hằng</a:t>
            </a:r>
            <a:r>
              <a:rPr lang="en-US" dirty="0"/>
              <a:t> </a:t>
            </a:r>
            <a:r>
              <a:rPr lang="en-US" dirty="0" err="1"/>
              <a:t>ngày</a:t>
            </a:r>
            <a:r>
              <a:rPr lang="en-US" dirty="0"/>
              <a:t>.</a:t>
            </a:r>
          </a:p>
          <a:p>
            <a:pPr lvl="1"/>
            <a:r>
              <a:rPr lang="en-US" dirty="0" err="1"/>
              <a:t>Để</a:t>
            </a:r>
            <a:r>
              <a:rPr lang="en-US" dirty="0"/>
              <a:t> </a:t>
            </a:r>
            <a:r>
              <a:rPr lang="en-US" dirty="0" err="1"/>
              <a:t>xử</a:t>
            </a:r>
            <a:r>
              <a:rPr lang="en-US" dirty="0"/>
              <a:t> </a:t>
            </a:r>
            <a:r>
              <a:rPr lang="en-US" dirty="0" err="1"/>
              <a:t>lý</a:t>
            </a:r>
            <a:r>
              <a:rPr lang="en-US" dirty="0"/>
              <a:t> </a:t>
            </a:r>
            <a:r>
              <a:rPr lang="en-US" dirty="0" err="1"/>
              <a:t>các</a:t>
            </a:r>
            <a:r>
              <a:rPr lang="en-US" dirty="0"/>
              <a:t> </a:t>
            </a:r>
            <a:r>
              <a:rPr lang="en-US" dirty="0" err="1"/>
              <a:t>thông</a:t>
            </a:r>
            <a:r>
              <a:rPr lang="en-US" dirty="0"/>
              <a:t> tin </a:t>
            </a:r>
            <a:r>
              <a:rPr lang="en-US" dirty="0" err="1"/>
              <a:t>này</a:t>
            </a:r>
            <a:r>
              <a:rPr lang="en-US" dirty="0"/>
              <a:t> </a:t>
            </a:r>
            <a:r>
              <a:rPr lang="en-US" dirty="0" err="1"/>
              <a:t>nếu</a:t>
            </a:r>
            <a:r>
              <a:rPr lang="en-US" dirty="0"/>
              <a:t> </a:t>
            </a:r>
            <a:r>
              <a:rPr lang="en-US" dirty="0" err="1"/>
              <a:t>dùng</a:t>
            </a:r>
            <a:r>
              <a:rPr lang="en-US" dirty="0"/>
              <a:t> </a:t>
            </a:r>
            <a:r>
              <a:rPr lang="en-US" dirty="0" err="1"/>
              <a:t>cách</a:t>
            </a:r>
            <a:r>
              <a:rPr lang="en-US" dirty="0"/>
              <a:t> </a:t>
            </a:r>
            <a:r>
              <a:rPr lang="en-US" dirty="0" err="1"/>
              <a:t>thủ</a:t>
            </a:r>
            <a:r>
              <a:rPr lang="en-US" dirty="0"/>
              <a:t> </a:t>
            </a:r>
            <a:r>
              <a:rPr lang="en-US" dirty="0" err="1"/>
              <a:t>công</a:t>
            </a:r>
            <a:r>
              <a:rPr lang="en-US" dirty="0"/>
              <a:t> </a:t>
            </a:r>
            <a:r>
              <a:rPr lang="en-US" dirty="0" err="1"/>
              <a:t>thì</a:t>
            </a:r>
            <a:r>
              <a:rPr lang="en-US" dirty="0"/>
              <a:t> </a:t>
            </a:r>
            <a:r>
              <a:rPr lang="en-US" dirty="0" err="1"/>
              <a:t>cần</a:t>
            </a:r>
            <a:r>
              <a:rPr lang="en-US" dirty="0"/>
              <a:t> </a:t>
            </a:r>
            <a:r>
              <a:rPr lang="en-US" dirty="0" err="1"/>
              <a:t>rất</a:t>
            </a:r>
            <a:r>
              <a:rPr lang="en-US" dirty="0"/>
              <a:t> </a:t>
            </a:r>
            <a:r>
              <a:rPr lang="en-US" dirty="0" err="1"/>
              <a:t>nhiều</a:t>
            </a:r>
            <a:r>
              <a:rPr lang="en-US" dirty="0"/>
              <a:t> </a:t>
            </a:r>
            <a:r>
              <a:rPr lang="en-US" dirty="0" err="1"/>
              <a:t>công</a:t>
            </a:r>
            <a:r>
              <a:rPr lang="en-US" dirty="0"/>
              <a:t> </a:t>
            </a:r>
            <a:r>
              <a:rPr lang="en-US" dirty="0" err="1"/>
              <a:t>sức</a:t>
            </a:r>
            <a:r>
              <a:rPr lang="en-US" dirty="0"/>
              <a:t> </a:t>
            </a:r>
            <a:r>
              <a:rPr lang="en-US" dirty="0" err="1"/>
              <a:t>của</a:t>
            </a:r>
            <a:r>
              <a:rPr lang="en-US" dirty="0"/>
              <a:t> con </a:t>
            </a:r>
            <a:r>
              <a:rPr lang="en-US" dirty="0" err="1"/>
              <a:t>người</a:t>
            </a:r>
            <a:r>
              <a:rPr lang="en-US" dirty="0"/>
              <a:t> </a:t>
            </a:r>
            <a:r>
              <a:rPr lang="en-US" dirty="0" err="1"/>
              <a:t>để</a:t>
            </a:r>
            <a:r>
              <a:rPr lang="en-US" dirty="0"/>
              <a:t> </a:t>
            </a:r>
            <a:r>
              <a:rPr lang="en-US" dirty="0" err="1"/>
              <a:t>xử</a:t>
            </a:r>
            <a:r>
              <a:rPr lang="en-US" dirty="0"/>
              <a:t> </a:t>
            </a:r>
            <a:r>
              <a:rPr lang="en-US" dirty="0" err="1"/>
              <a:t>lý</a:t>
            </a:r>
            <a:r>
              <a:rPr lang="en-US" dirty="0"/>
              <a:t>.</a:t>
            </a:r>
          </a:p>
          <a:p>
            <a:pPr lvl="2"/>
            <a:r>
              <a:rPr lang="en-US" dirty="0" err="1"/>
              <a:t>Ví</a:t>
            </a:r>
            <a:r>
              <a:rPr lang="en-US" dirty="0"/>
              <a:t> </a:t>
            </a:r>
            <a:r>
              <a:rPr lang="en-US" dirty="0" err="1"/>
              <a:t>dụ</a:t>
            </a:r>
            <a:r>
              <a:rPr lang="en-US" dirty="0"/>
              <a:t> </a:t>
            </a:r>
            <a:r>
              <a:rPr lang="en-US" dirty="0" err="1"/>
              <a:t>như</a:t>
            </a:r>
            <a:r>
              <a:rPr lang="en-US" dirty="0"/>
              <a:t> </a:t>
            </a:r>
          </a:p>
          <a:p>
            <a:pPr lvl="3"/>
            <a:r>
              <a:rPr lang="en-US" dirty="0"/>
              <a:t>He is smart = He is a wise man.</a:t>
            </a:r>
          </a:p>
          <a:p>
            <a:pPr lvl="3"/>
            <a:r>
              <a:rPr lang="en-US" dirty="0"/>
              <a:t>Someone is travelling countryside = He is travelling to a village.</a:t>
            </a:r>
          </a:p>
          <a:p>
            <a:pPr lvl="3"/>
            <a:r>
              <a:rPr lang="en-US" dirty="0"/>
              <a:t>She is cooking a dessert = Pudding is being cooked.</a:t>
            </a:r>
          </a:p>
          <a:p>
            <a:pPr lvl="3"/>
            <a:r>
              <a:rPr lang="en-US" dirty="0"/>
              <a:t>Microsoft to acquire </a:t>
            </a:r>
            <a:r>
              <a:rPr lang="en-US" dirty="0" err="1"/>
              <a:t>Linkedin</a:t>
            </a:r>
            <a:r>
              <a:rPr lang="en-US" dirty="0"/>
              <a:t> ≠ </a:t>
            </a:r>
            <a:r>
              <a:rPr lang="en-US" dirty="0" err="1"/>
              <a:t>Linkedin</a:t>
            </a:r>
            <a:r>
              <a:rPr lang="en-US" dirty="0"/>
              <a:t> to acquire </a:t>
            </a:r>
            <a:r>
              <a:rPr lang="en-US" dirty="0" err="1"/>
              <a:t>microsoft</a:t>
            </a:r>
            <a:endParaRPr lang="en-US" dirty="0"/>
          </a:p>
          <a:p>
            <a:pPr lvl="1"/>
            <a:r>
              <a:rPr lang="en-US" dirty="0" err="1"/>
              <a:t>Áp</a:t>
            </a:r>
            <a:r>
              <a:rPr lang="en-US" dirty="0"/>
              <a:t> </a:t>
            </a:r>
            <a:r>
              <a:rPr lang="en-US" dirty="0" err="1"/>
              <a:t>dụng</a:t>
            </a:r>
            <a:r>
              <a:rPr lang="en-US" dirty="0"/>
              <a:t> </a:t>
            </a:r>
            <a:r>
              <a:rPr lang="en-US" dirty="0" err="1"/>
              <a:t>các</a:t>
            </a:r>
            <a:r>
              <a:rPr lang="en-US" dirty="0"/>
              <a:t> </a:t>
            </a:r>
            <a:r>
              <a:rPr lang="en-US" dirty="0" err="1"/>
              <a:t>giải</a:t>
            </a:r>
            <a:r>
              <a:rPr lang="en-US" dirty="0"/>
              <a:t> </a:t>
            </a:r>
            <a:r>
              <a:rPr lang="en-US" dirty="0" err="1"/>
              <a:t>thuật</a:t>
            </a:r>
            <a:r>
              <a:rPr lang="en-US" dirty="0"/>
              <a:t> </a:t>
            </a:r>
            <a:r>
              <a:rPr lang="en-US" dirty="0" err="1"/>
              <a:t>toán</a:t>
            </a:r>
            <a:r>
              <a:rPr lang="en-US" dirty="0"/>
              <a:t> </a:t>
            </a:r>
            <a:r>
              <a:rPr lang="en-US" dirty="0" err="1"/>
              <a:t>học</a:t>
            </a:r>
            <a:r>
              <a:rPr lang="en-US" dirty="0"/>
              <a:t> </a:t>
            </a:r>
            <a:r>
              <a:rPr lang="en-US" dirty="0" err="1"/>
              <a:t>máy</a:t>
            </a:r>
            <a:r>
              <a:rPr lang="en-US" dirty="0"/>
              <a:t> </a:t>
            </a:r>
            <a:r>
              <a:rPr lang="en-US" dirty="0" err="1"/>
              <a:t>để</a:t>
            </a:r>
            <a:r>
              <a:rPr lang="en-US" dirty="0"/>
              <a:t> </a:t>
            </a:r>
            <a:r>
              <a:rPr lang="en-US" dirty="0" err="1"/>
              <a:t>đo</a:t>
            </a:r>
            <a:r>
              <a:rPr lang="en-US" dirty="0"/>
              <a:t> </a:t>
            </a:r>
            <a:r>
              <a:rPr lang="en-US" dirty="0" err="1"/>
              <a:t>lường</a:t>
            </a:r>
            <a:r>
              <a:rPr lang="en-US" dirty="0"/>
              <a:t> </a:t>
            </a:r>
            <a:r>
              <a:rPr lang="en-US" dirty="0" err="1"/>
              <a:t>sự</a:t>
            </a:r>
            <a:r>
              <a:rPr lang="en-US" dirty="0"/>
              <a:t> </a:t>
            </a:r>
            <a:r>
              <a:rPr lang="en-US" dirty="0" err="1"/>
              <a:t>tương</a:t>
            </a:r>
            <a:r>
              <a:rPr lang="en-US" dirty="0"/>
              <a:t> </a:t>
            </a:r>
            <a:r>
              <a:rPr lang="en-US" dirty="0" err="1"/>
              <a:t>đồng</a:t>
            </a:r>
            <a:r>
              <a:rPr lang="en-US" dirty="0"/>
              <a:t> </a:t>
            </a:r>
            <a:r>
              <a:rPr lang="en-US" dirty="0" err="1"/>
              <a:t>thông</a:t>
            </a:r>
            <a:r>
              <a:rPr lang="en-US" dirty="0"/>
              <a:t> tin </a:t>
            </a:r>
            <a:r>
              <a:rPr lang="en-US" dirty="0" err="1"/>
              <a:t>của</a:t>
            </a:r>
            <a:r>
              <a:rPr lang="en-US" dirty="0"/>
              <a:t> </a:t>
            </a:r>
            <a:r>
              <a:rPr lang="en-US" dirty="0" err="1"/>
              <a:t>từ</a:t>
            </a:r>
            <a:r>
              <a:rPr lang="en-US" dirty="0"/>
              <a:t>, </a:t>
            </a:r>
            <a:r>
              <a:rPr lang="en-US" dirty="0" err="1"/>
              <a:t>câu</a:t>
            </a:r>
            <a:r>
              <a:rPr lang="en-US" dirty="0"/>
              <a:t>.</a:t>
            </a:r>
          </a:p>
          <a:p>
            <a:pPr lvl="1"/>
            <a:r>
              <a:rPr lang="en-US" dirty="0" err="1"/>
              <a:t>Một</a:t>
            </a:r>
            <a:r>
              <a:rPr lang="en-US" dirty="0"/>
              <a:t> </a:t>
            </a:r>
            <a:r>
              <a:rPr lang="en-US" dirty="0" err="1"/>
              <a:t>trong</a:t>
            </a:r>
            <a:r>
              <a:rPr lang="en-US" dirty="0"/>
              <a:t> </a:t>
            </a:r>
            <a:r>
              <a:rPr lang="en-US" dirty="0" err="1"/>
              <a:t>những</a:t>
            </a:r>
            <a:r>
              <a:rPr lang="en-US" dirty="0"/>
              <a:t> </a:t>
            </a:r>
            <a:r>
              <a:rPr lang="en-US" dirty="0" err="1"/>
              <a:t>cách</a:t>
            </a:r>
            <a:r>
              <a:rPr lang="en-US" dirty="0"/>
              <a:t> </a:t>
            </a:r>
            <a:r>
              <a:rPr lang="en-US" dirty="0" err="1"/>
              <a:t>tiếp</a:t>
            </a:r>
            <a:r>
              <a:rPr lang="en-US" dirty="0"/>
              <a:t> </a:t>
            </a:r>
            <a:r>
              <a:rPr lang="en-US" dirty="0" err="1"/>
              <a:t>cận</a:t>
            </a:r>
            <a:r>
              <a:rPr lang="en-US" dirty="0"/>
              <a:t> </a:t>
            </a:r>
            <a:r>
              <a:rPr lang="en-US" dirty="0" err="1"/>
              <a:t>để</a:t>
            </a:r>
            <a:r>
              <a:rPr lang="en-US" dirty="0"/>
              <a:t> </a:t>
            </a:r>
            <a:r>
              <a:rPr lang="en-US" dirty="0" err="1"/>
              <a:t>giải</a:t>
            </a:r>
            <a:r>
              <a:rPr lang="en-US" dirty="0"/>
              <a:t> </a:t>
            </a:r>
            <a:r>
              <a:rPr lang="en-US" dirty="0" err="1"/>
              <a:t>quyết</a:t>
            </a:r>
            <a:r>
              <a:rPr lang="en-US" dirty="0"/>
              <a:t> </a:t>
            </a:r>
            <a:r>
              <a:rPr lang="en-US" dirty="0" err="1"/>
              <a:t>bài</a:t>
            </a:r>
            <a:r>
              <a:rPr lang="en-US" dirty="0"/>
              <a:t> </a:t>
            </a:r>
            <a:r>
              <a:rPr lang="en-US" dirty="0" err="1"/>
              <a:t>toán</a:t>
            </a:r>
            <a:r>
              <a:rPr lang="en-US" dirty="0"/>
              <a:t> </a:t>
            </a:r>
            <a:r>
              <a:rPr lang="en-US" dirty="0" err="1"/>
              <a:t>là</a:t>
            </a:r>
            <a:r>
              <a:rPr lang="en-US" dirty="0"/>
              <a:t> </a:t>
            </a:r>
            <a:r>
              <a:rPr lang="en-US" dirty="0" err="1"/>
              <a:t>tính</a:t>
            </a:r>
            <a:r>
              <a:rPr lang="en-US" dirty="0"/>
              <a:t> </a:t>
            </a:r>
            <a:r>
              <a:rPr lang="en-US" dirty="0" err="1"/>
              <a:t>toán</a:t>
            </a:r>
            <a:r>
              <a:rPr lang="en-US" dirty="0"/>
              <a:t> </a:t>
            </a:r>
            <a:r>
              <a:rPr lang="en-US" dirty="0" err="1"/>
              <a:t>dựa</a:t>
            </a:r>
            <a:r>
              <a:rPr lang="en-US" dirty="0"/>
              <a:t> </a:t>
            </a:r>
            <a:r>
              <a:rPr lang="en-US" dirty="0" err="1"/>
              <a:t>trên</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được</a:t>
            </a:r>
            <a:r>
              <a:rPr lang="en-US" dirty="0"/>
              <a:t> </a:t>
            </a:r>
            <a:r>
              <a:rPr lang="en-US" dirty="0" err="1"/>
              <a:t>các</a:t>
            </a:r>
            <a:r>
              <a:rPr lang="en-US" dirty="0"/>
              <a:t> </a:t>
            </a:r>
            <a:r>
              <a:rPr lang="en-US" dirty="0" err="1"/>
              <a:t>câu</a:t>
            </a:r>
            <a:r>
              <a:rPr lang="en-US" dirty="0"/>
              <a:t> </a:t>
            </a:r>
            <a:r>
              <a:rPr lang="en-US" dirty="0" err="1"/>
              <a:t>có</a:t>
            </a:r>
            <a:r>
              <a:rPr lang="en-US" dirty="0"/>
              <a:t> </a:t>
            </a:r>
            <a:r>
              <a:rPr lang="en-US" dirty="0" err="1"/>
              <a:t>cùng</a:t>
            </a:r>
            <a:r>
              <a:rPr lang="en-US" dirty="0"/>
              <a:t> </a:t>
            </a:r>
            <a:r>
              <a:rPr lang="en-US" dirty="0" err="1"/>
              <a:t>những</a:t>
            </a:r>
            <a:r>
              <a:rPr lang="en-US" dirty="0"/>
              <a:t> </a:t>
            </a:r>
            <a:r>
              <a:rPr lang="en-US" dirty="0" err="1"/>
              <a:t>thông</a:t>
            </a:r>
            <a:r>
              <a:rPr lang="en-US" dirty="0"/>
              <a:t> tin </a:t>
            </a:r>
            <a:r>
              <a:rPr lang="en-US" dirty="0" err="1"/>
              <a:t>tương</a:t>
            </a:r>
            <a:r>
              <a:rPr lang="en-US" dirty="0"/>
              <a:t> </a:t>
            </a:r>
            <a:r>
              <a:rPr lang="en-US" dirty="0" err="1"/>
              <a:t>đồng</a:t>
            </a:r>
            <a:r>
              <a:rPr lang="en-US" dirty="0"/>
              <a:t> </a:t>
            </a:r>
            <a:r>
              <a:rPr lang="en-US" dirty="0" err="1"/>
              <a:t>nhau</a:t>
            </a:r>
            <a:r>
              <a:rPr lang="en-US" dirty="0"/>
              <a:t> hay </a:t>
            </a:r>
            <a:r>
              <a:rPr lang="en-US" dirty="0" err="1"/>
              <a:t>không</a:t>
            </a:r>
            <a:r>
              <a:rPr lang="en-US" dirty="0"/>
              <a:t>. </a:t>
            </a:r>
          </a:p>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3</a:t>
            </a:fld>
            <a:endParaRPr lang="en-US"/>
          </a:p>
        </p:txBody>
      </p:sp>
    </p:spTree>
    <p:extLst>
      <p:ext uri="{BB962C8B-B14F-4D97-AF65-F5344CB8AC3E}">
        <p14:creationId xmlns:p14="http://schemas.microsoft.com/office/powerpoint/2010/main" val="656577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7</a:t>
            </a:fld>
            <a:endParaRPr lang="en-US"/>
          </a:p>
        </p:txBody>
      </p:sp>
    </p:spTree>
    <p:extLst>
      <p:ext uri="{BB962C8B-B14F-4D97-AF65-F5344CB8AC3E}">
        <p14:creationId xmlns:p14="http://schemas.microsoft.com/office/powerpoint/2010/main" val="387610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8</a:t>
            </a:fld>
            <a:endParaRPr lang="en-US"/>
          </a:p>
        </p:txBody>
      </p:sp>
    </p:spTree>
    <p:extLst>
      <p:ext uri="{BB962C8B-B14F-4D97-AF65-F5344CB8AC3E}">
        <p14:creationId xmlns:p14="http://schemas.microsoft.com/office/powerpoint/2010/main" val="2060735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9</a:t>
            </a:fld>
            <a:endParaRPr lang="en-US"/>
          </a:p>
        </p:txBody>
      </p:sp>
    </p:spTree>
    <p:extLst>
      <p:ext uri="{BB962C8B-B14F-4D97-AF65-F5344CB8AC3E}">
        <p14:creationId xmlns:p14="http://schemas.microsoft.com/office/powerpoint/2010/main" val="2116828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Dữ liệu SICK chứa 9927 cặp câu với phân tách đào tạo / kiểm tra 5.000 / 4.927 (Marelli et al. 2014). Mỗi cặp được chú thích bằng nhãn liên quan ∈ [1, 5] tương ứng với mức độ liên quan trung bình được đánh giá bởi 10 cá nhân khác nhau. Mặc dù RNN suy nghĩ bỏ qua của họ được đào tạo trên một khối lượng lớn trong hai tuần, Kiros et al. (2015) chỉ ra rằng không thể phân biệt giữa nhiều câu trong tập kiểm tra được hiển thị trong Bảng 1, nêu bật độ khó của nhiệm vụ này.</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61F9CCF-B563-4907-9568-EFEA5C456742}" type="slidenum">
              <a:rPr lang="en-US" smtClean="0"/>
              <a:t>10</a:t>
            </a:fld>
            <a:endParaRPr lang="en-US"/>
          </a:p>
        </p:txBody>
      </p:sp>
    </p:spTree>
    <p:extLst>
      <p:ext uri="{BB962C8B-B14F-4D97-AF65-F5344CB8AC3E}">
        <p14:creationId xmlns:p14="http://schemas.microsoft.com/office/powerpoint/2010/main" val="2342903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Việc</a:t>
            </a:r>
            <a:r>
              <a:rPr lang="en-US" dirty="0"/>
              <a:t> </a:t>
            </a:r>
            <a:r>
              <a:rPr lang="en-US" dirty="0" err="1"/>
              <a:t>xử</a:t>
            </a:r>
            <a:r>
              <a:rPr lang="en-US" dirty="0"/>
              <a:t> </a:t>
            </a:r>
            <a:r>
              <a:rPr lang="en-US" dirty="0" err="1"/>
              <a:t>lý</a:t>
            </a:r>
            <a:r>
              <a:rPr lang="en-US" dirty="0"/>
              <a:t> </a:t>
            </a:r>
            <a:r>
              <a:rPr lang="en-US" dirty="0" err="1"/>
              <a:t>các</a:t>
            </a:r>
            <a:r>
              <a:rPr lang="en-US" dirty="0"/>
              <a:t> </a:t>
            </a:r>
            <a:r>
              <a:rPr lang="en-US" dirty="0" err="1"/>
              <a:t>từ</a:t>
            </a:r>
            <a:r>
              <a:rPr lang="en-US" dirty="0"/>
              <a:t> </a:t>
            </a:r>
            <a:r>
              <a:rPr lang="en-US" dirty="0" err="1"/>
              <a:t>trong</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rất</a:t>
            </a:r>
            <a:r>
              <a:rPr lang="en-US" dirty="0"/>
              <a:t> </a:t>
            </a:r>
            <a:r>
              <a:rPr lang="en-US" dirty="0" err="1"/>
              <a:t>khó</a:t>
            </a:r>
            <a:r>
              <a:rPr lang="en-US" dirty="0"/>
              <a:t> </a:t>
            </a:r>
            <a:r>
              <a:rPr lang="en-US" dirty="0" err="1"/>
              <a:t>cho</a:t>
            </a:r>
            <a:r>
              <a:rPr lang="en-US" dirty="0"/>
              <a:t> </a:t>
            </a:r>
            <a:r>
              <a:rPr lang="en-US" dirty="0" err="1"/>
              <a:t>máy</a:t>
            </a:r>
            <a:r>
              <a:rPr lang="en-US" dirty="0"/>
              <a:t> </a:t>
            </a:r>
            <a:r>
              <a:rPr lang="en-US" dirty="0" err="1"/>
              <a:t>tính</a:t>
            </a:r>
            <a:r>
              <a:rPr lang="en-US" dirty="0"/>
              <a:t>. </a:t>
            </a:r>
            <a:r>
              <a:rPr lang="en-US" dirty="0" err="1"/>
              <a:t>Thay</a:t>
            </a:r>
            <a:r>
              <a:rPr lang="en-US" dirty="0"/>
              <a:t> </a:t>
            </a:r>
            <a:r>
              <a:rPr lang="en-US" dirty="0" err="1"/>
              <a:t>vào</a:t>
            </a:r>
            <a:r>
              <a:rPr lang="en-US" dirty="0"/>
              <a:t> </a:t>
            </a:r>
            <a:r>
              <a:rPr lang="en-US" dirty="0" err="1"/>
              <a:t>đó</a:t>
            </a:r>
            <a:r>
              <a:rPr lang="en-US" dirty="0"/>
              <a:t>, ta </a:t>
            </a:r>
            <a:r>
              <a:rPr lang="en-US" dirty="0" err="1"/>
              <a:t>cần</a:t>
            </a:r>
            <a:r>
              <a:rPr lang="en-US" dirty="0"/>
              <a:t> </a:t>
            </a:r>
            <a:r>
              <a:rPr lang="en-US" dirty="0" err="1"/>
              <a:t>chuyển</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chữ</a:t>
            </a:r>
            <a:r>
              <a:rPr lang="en-US" dirty="0"/>
              <a:t> </a:t>
            </a:r>
            <a:r>
              <a:rPr lang="en-US" dirty="0" err="1"/>
              <a:t>thành</a:t>
            </a:r>
            <a:r>
              <a:rPr lang="en-US" dirty="0"/>
              <a:t> </a:t>
            </a:r>
            <a:r>
              <a:rPr lang="en-US" dirty="0" err="1"/>
              <a:t>dữ</a:t>
            </a:r>
            <a:r>
              <a:rPr lang="en-US" dirty="0"/>
              <a:t> </a:t>
            </a:r>
            <a:r>
              <a:rPr lang="en-US" dirty="0" err="1"/>
              <a:t>liệu</a:t>
            </a:r>
            <a:r>
              <a:rPr lang="en-US" dirty="0"/>
              <a:t> </a:t>
            </a:r>
            <a:r>
              <a:rPr lang="en-US" dirty="0" err="1"/>
              <a:t>số</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xử</a:t>
            </a:r>
            <a:r>
              <a:rPr lang="en-US" dirty="0"/>
              <a:t> </a:t>
            </a:r>
            <a:r>
              <a:rPr lang="en-US" dirty="0" err="1"/>
              <a:t>lý</a:t>
            </a:r>
            <a:r>
              <a:rPr lang="en-US" dirty="0"/>
              <a:t> </a:t>
            </a:r>
            <a:r>
              <a:rPr lang="en-US" dirty="0" err="1"/>
              <a:t>bằng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Quá</a:t>
            </a:r>
            <a:r>
              <a:rPr lang="en-US" dirty="0"/>
              <a:t> </a:t>
            </a:r>
            <a:r>
              <a:rPr lang="en-US" dirty="0" err="1"/>
              <a:t>trình</a:t>
            </a:r>
            <a:r>
              <a:rPr lang="en-US" dirty="0"/>
              <a:t> mapping </a:t>
            </a:r>
            <a:r>
              <a:rPr lang="en-US" dirty="0" err="1"/>
              <a:t>dạng</a:t>
            </a:r>
            <a:r>
              <a:rPr lang="en-US" dirty="0"/>
              <a:t> </a:t>
            </a:r>
            <a:r>
              <a:rPr lang="en-US" dirty="0" err="1"/>
              <a:t>chữ</a:t>
            </a:r>
            <a:r>
              <a:rPr lang="en-US" dirty="0"/>
              <a:t> sang </a:t>
            </a:r>
            <a:r>
              <a:rPr lang="en-US" dirty="0" err="1"/>
              <a:t>số</a:t>
            </a:r>
            <a:r>
              <a:rPr lang="en-US" dirty="0"/>
              <a:t> </a:t>
            </a:r>
            <a:r>
              <a:rPr lang="en-US" dirty="0" err="1"/>
              <a:t>được</a:t>
            </a:r>
            <a:r>
              <a:rPr lang="en-US" dirty="0"/>
              <a:t> </a:t>
            </a:r>
            <a:r>
              <a:rPr lang="en-US" dirty="0" err="1"/>
              <a:t>gọi</a:t>
            </a:r>
            <a:r>
              <a:rPr lang="en-US" dirty="0"/>
              <a:t> </a:t>
            </a:r>
            <a:r>
              <a:rPr lang="en-US" dirty="0" err="1"/>
              <a:t>là</a:t>
            </a:r>
            <a:r>
              <a:rPr lang="en-US" dirty="0"/>
              <a:t> Word embedding. </a:t>
            </a:r>
            <a:r>
              <a:rPr lang="en-US" dirty="0" err="1"/>
              <a:t>Mục</a:t>
            </a:r>
            <a:r>
              <a:rPr lang="en-US" dirty="0"/>
              <a:t> </a:t>
            </a:r>
            <a:r>
              <a:rPr lang="en-US" dirty="0" err="1"/>
              <a:t>tiêu</a:t>
            </a:r>
            <a:r>
              <a:rPr lang="en-US" dirty="0"/>
              <a:t> </a:t>
            </a:r>
            <a:r>
              <a:rPr lang="en-US" dirty="0" err="1"/>
              <a:t>là</a:t>
            </a:r>
            <a:r>
              <a:rPr lang="en-US" dirty="0"/>
              <a:t> </a:t>
            </a:r>
            <a:r>
              <a:rPr lang="en-US" dirty="0" err="1"/>
              <a:t>chuyển</a:t>
            </a:r>
            <a:r>
              <a:rPr lang="en-US" dirty="0"/>
              <a:t> </a:t>
            </a:r>
            <a:r>
              <a:rPr lang="en-US" dirty="0" err="1"/>
              <a:t>các</a:t>
            </a:r>
            <a:r>
              <a:rPr lang="en-US" dirty="0"/>
              <a:t> </a:t>
            </a:r>
            <a:r>
              <a:rPr lang="en-US" dirty="0" err="1"/>
              <a:t>câu</a:t>
            </a:r>
            <a:r>
              <a:rPr lang="en-US" dirty="0"/>
              <a:t> </a:t>
            </a:r>
            <a:r>
              <a:rPr lang="en-US" dirty="0" err="1"/>
              <a:t>thành</a:t>
            </a:r>
            <a:r>
              <a:rPr lang="en-US" dirty="0"/>
              <a:t> </a:t>
            </a:r>
            <a:r>
              <a:rPr lang="en-US" dirty="0" err="1"/>
              <a:t>các</a:t>
            </a:r>
            <a:r>
              <a:rPr lang="en-US" dirty="0"/>
              <a:t> vector </a:t>
            </a:r>
            <a:r>
              <a:rPr lang="en-US" dirty="0" err="1"/>
              <a:t>số</a:t>
            </a:r>
            <a:r>
              <a:rPr lang="en-US" dirty="0"/>
              <a:t>. </a:t>
            </a:r>
            <a:r>
              <a:rPr lang="en-US" dirty="0" err="1"/>
              <a:t>Sẽ</a:t>
            </a:r>
            <a:r>
              <a:rPr lang="en-US" dirty="0"/>
              <a:t> </a:t>
            </a:r>
            <a:r>
              <a:rPr lang="en-US" dirty="0" err="1"/>
              <a:t>được</a:t>
            </a:r>
            <a:r>
              <a:rPr lang="en-US" dirty="0"/>
              <a:t> </a:t>
            </a:r>
            <a:r>
              <a:rPr lang="en-US" dirty="0" err="1"/>
              <a:t>dùng</a:t>
            </a:r>
            <a:r>
              <a:rPr lang="en-US" dirty="0"/>
              <a:t> </a:t>
            </a:r>
            <a:r>
              <a:rPr lang="en-US" dirty="0" err="1"/>
              <a:t>làm</a:t>
            </a:r>
            <a:r>
              <a:rPr lang="en-US" dirty="0"/>
              <a:t> </a:t>
            </a:r>
            <a:r>
              <a:rPr lang="en-US" dirty="0" err="1"/>
              <a:t>các</a:t>
            </a:r>
            <a:r>
              <a:rPr lang="en-US" dirty="0"/>
              <a:t> vector </a:t>
            </a:r>
            <a:r>
              <a:rPr lang="en-US" dirty="0" err="1"/>
              <a:t>đặc</a:t>
            </a:r>
            <a:r>
              <a:rPr lang="en-US" dirty="0"/>
              <a:t> </a:t>
            </a:r>
            <a:r>
              <a:rPr lang="en-US" dirty="0" err="1"/>
              <a:t>trưng</a:t>
            </a:r>
            <a:r>
              <a:rPr lang="en-US" dirty="0"/>
              <a:t> </a:t>
            </a:r>
            <a:r>
              <a:rPr lang="en-US" dirty="0" err="1"/>
              <a:t>cho</a:t>
            </a:r>
            <a:r>
              <a:rPr lang="en-US" dirty="0"/>
              <a:t> </a:t>
            </a:r>
            <a:r>
              <a:rPr lang="en-US" dirty="0" err="1"/>
              <a:t>quá</a:t>
            </a:r>
            <a:r>
              <a:rPr lang="en-US" dirty="0"/>
              <a:t> </a:t>
            </a:r>
            <a:r>
              <a:rPr lang="en-US" dirty="0" err="1"/>
              <a:t>trình</a:t>
            </a:r>
            <a:r>
              <a:rPr lang="en-US" dirty="0"/>
              <a:t> </a:t>
            </a:r>
            <a:r>
              <a:rPr lang="en-US" dirty="0" err="1"/>
              <a:t>học</a:t>
            </a:r>
            <a:r>
              <a:rPr lang="en-US" dirty="0"/>
              <a:t> </a:t>
            </a:r>
            <a:r>
              <a:rPr lang="en-US" dirty="0" err="1"/>
              <a:t>tập</a:t>
            </a:r>
            <a:r>
              <a:rPr lang="en-US" dirty="0"/>
              <a:t>.</a:t>
            </a:r>
          </a:p>
          <a:p>
            <a:r>
              <a:rPr lang="en-US" dirty="0" err="1"/>
              <a:t>Các</a:t>
            </a:r>
            <a:r>
              <a:rPr lang="en-US" dirty="0"/>
              <a:t> </a:t>
            </a:r>
            <a:r>
              <a:rPr lang="en-US" dirty="0" err="1"/>
              <a:t>quá</a:t>
            </a:r>
            <a:r>
              <a:rPr lang="en-US" dirty="0"/>
              <a:t> </a:t>
            </a:r>
            <a:r>
              <a:rPr lang="en-US" dirty="0" err="1"/>
              <a:t>trình</a:t>
            </a:r>
            <a:r>
              <a:rPr lang="en-US" dirty="0"/>
              <a:t> </a:t>
            </a:r>
            <a:r>
              <a:rPr lang="en-US" dirty="0" err="1"/>
              <a:t>ánh</a:t>
            </a:r>
            <a:r>
              <a:rPr lang="en-US" dirty="0"/>
              <a:t> </a:t>
            </a:r>
            <a:r>
              <a:rPr lang="en-US" dirty="0" err="1"/>
              <a:t>xạ</a:t>
            </a:r>
            <a:r>
              <a:rPr lang="en-US" dirty="0"/>
              <a:t> </a:t>
            </a:r>
            <a:r>
              <a:rPr lang="en-US" dirty="0" err="1"/>
              <a:t>thường</a:t>
            </a:r>
            <a:r>
              <a:rPr lang="en-US" dirty="0"/>
              <a:t> chia </a:t>
            </a:r>
            <a:r>
              <a:rPr lang="en-US" dirty="0" err="1"/>
              <a:t>làm</a:t>
            </a:r>
            <a:r>
              <a:rPr lang="en-US" dirty="0"/>
              <a:t> 2 </a:t>
            </a:r>
            <a:r>
              <a:rPr lang="en-US" dirty="0" err="1"/>
              <a:t>loại</a:t>
            </a:r>
            <a:r>
              <a:rPr lang="en-US" dirty="0"/>
              <a:t> </a:t>
            </a:r>
            <a:r>
              <a:rPr lang="en-US" dirty="0" err="1"/>
              <a:t>chính</a:t>
            </a:r>
            <a:r>
              <a:rPr lang="en-US" dirty="0"/>
              <a:t>: </a:t>
            </a:r>
            <a:r>
              <a:rPr lang="en-US" dirty="0" err="1"/>
              <a:t>Dựa</a:t>
            </a:r>
            <a:r>
              <a:rPr lang="en-US" dirty="0"/>
              <a:t> </a:t>
            </a:r>
            <a:r>
              <a:rPr lang="en-US" dirty="0" err="1"/>
              <a:t>theo</a:t>
            </a:r>
            <a:r>
              <a:rPr lang="en-US" dirty="0"/>
              <a:t> </a:t>
            </a:r>
            <a:r>
              <a:rPr lang="en-US" dirty="0" err="1"/>
              <a:t>tần</a:t>
            </a:r>
            <a:r>
              <a:rPr lang="en-US" dirty="0"/>
              <a:t> </a:t>
            </a:r>
            <a:r>
              <a:rPr lang="en-US" dirty="0" err="1"/>
              <a:t>suất</a:t>
            </a:r>
            <a:r>
              <a:rPr lang="en-US" dirty="0"/>
              <a:t> </a:t>
            </a:r>
            <a:r>
              <a:rPr lang="en-US" dirty="0" err="1"/>
              <a:t>xuất</a:t>
            </a:r>
            <a:r>
              <a:rPr lang="en-US" dirty="0"/>
              <a:t> </a:t>
            </a:r>
            <a:r>
              <a:rPr lang="en-US" dirty="0" err="1"/>
              <a:t>hiện</a:t>
            </a:r>
            <a:r>
              <a:rPr lang="en-US" dirty="0"/>
              <a:t> </a:t>
            </a:r>
            <a:r>
              <a:rPr lang="en-US" dirty="0" err="1"/>
              <a:t>hoặc</a:t>
            </a:r>
            <a:r>
              <a:rPr lang="en-US" dirty="0"/>
              <a:t> </a:t>
            </a:r>
            <a:r>
              <a:rPr lang="en-US" dirty="0" err="1"/>
              <a:t>dựa</a:t>
            </a:r>
            <a:r>
              <a:rPr lang="en-US" dirty="0"/>
              <a:t> </a:t>
            </a:r>
            <a:r>
              <a:rPr lang="en-US" dirty="0" err="1"/>
              <a:t>theo</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r>
              <a:rPr lang="en-US" dirty="0"/>
              <a:t>.</a:t>
            </a:r>
          </a:p>
        </p:txBody>
      </p:sp>
      <p:sp>
        <p:nvSpPr>
          <p:cNvPr id="4" name="Slide Number Placeholder 3"/>
          <p:cNvSpPr>
            <a:spLocks noGrp="1"/>
          </p:cNvSpPr>
          <p:nvPr>
            <p:ph type="sldNum" sz="quarter" idx="5"/>
          </p:nvPr>
        </p:nvSpPr>
        <p:spPr/>
        <p:txBody>
          <a:bodyPr/>
          <a:lstStyle/>
          <a:p>
            <a:fld id="{661F9CCF-B563-4907-9568-EFEA5C456742}" type="slidenum">
              <a:rPr lang="en-US" smtClean="0"/>
              <a:t>11</a:t>
            </a:fld>
            <a:endParaRPr lang="en-US"/>
          </a:p>
        </p:txBody>
      </p:sp>
    </p:spTree>
    <p:extLst>
      <p:ext uri="{BB962C8B-B14F-4D97-AF65-F5344CB8AC3E}">
        <p14:creationId xmlns:p14="http://schemas.microsoft.com/office/powerpoint/2010/main" val="3634044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Kỹ</a:t>
            </a:r>
            <a:r>
              <a:rPr lang="en-US" dirty="0"/>
              <a:t> </a:t>
            </a:r>
            <a:r>
              <a:rPr lang="en-US" dirty="0" err="1"/>
              <a:t>thuật</a:t>
            </a:r>
            <a:r>
              <a:rPr lang="en-US" dirty="0"/>
              <a:t> </a:t>
            </a:r>
            <a:r>
              <a:rPr lang="en-US" dirty="0" err="1"/>
              <a:t>đơn</a:t>
            </a:r>
            <a:r>
              <a:rPr lang="en-US" dirty="0"/>
              <a:t> </a:t>
            </a:r>
            <a:r>
              <a:rPr lang="en-US" dirty="0" err="1"/>
              <a:t>giản</a:t>
            </a:r>
            <a:r>
              <a:rPr lang="en-US" dirty="0"/>
              <a:t> </a:t>
            </a:r>
            <a:r>
              <a:rPr lang="en-US" dirty="0" err="1"/>
              <a:t>nhất</a:t>
            </a:r>
            <a:r>
              <a:rPr lang="en-US" dirty="0"/>
              <a:t> </a:t>
            </a:r>
            <a:r>
              <a:rPr lang="en-US" dirty="0" err="1"/>
              <a:t>là</a:t>
            </a:r>
            <a:r>
              <a:rPr lang="en-US" dirty="0"/>
              <a:t> </a:t>
            </a:r>
            <a:r>
              <a:rPr lang="en-US" dirty="0" err="1"/>
              <a:t>sử</a:t>
            </a:r>
            <a:r>
              <a:rPr lang="en-US" dirty="0"/>
              <a:t> dung One- hot vector.</a:t>
            </a:r>
          </a:p>
          <a:p>
            <a:r>
              <a:rPr lang="en-US" dirty="0" err="1"/>
              <a:t>Trong</a:t>
            </a:r>
            <a:r>
              <a:rPr lang="en-US" dirty="0"/>
              <a:t> </a:t>
            </a:r>
            <a:r>
              <a:rPr lang="en-US" dirty="0" err="1"/>
              <a:t>kỹ</a:t>
            </a:r>
            <a:r>
              <a:rPr lang="en-US" dirty="0"/>
              <a:t> </a:t>
            </a:r>
            <a:r>
              <a:rPr lang="en-US" dirty="0" err="1"/>
              <a:t>thuật</a:t>
            </a:r>
            <a:r>
              <a:rPr lang="en-US" dirty="0"/>
              <a:t> </a:t>
            </a:r>
            <a:r>
              <a:rPr lang="en-US" dirty="0" err="1"/>
              <a:t>này</a:t>
            </a:r>
            <a:r>
              <a:rPr lang="en-US" dirty="0"/>
              <a:t> ta </a:t>
            </a:r>
            <a:r>
              <a:rPr lang="en-US" dirty="0" err="1"/>
              <a:t>sẽ</a:t>
            </a:r>
            <a:r>
              <a:rPr lang="en-US" dirty="0"/>
              <a:t> </a:t>
            </a:r>
            <a:r>
              <a:rPr lang="en-US" dirty="0" err="1"/>
              <a:t>có</a:t>
            </a:r>
            <a:r>
              <a:rPr lang="en-US" dirty="0"/>
              <a:t> </a:t>
            </a:r>
            <a:r>
              <a:rPr lang="en-US" dirty="0" err="1"/>
              <a:t>một</a:t>
            </a:r>
            <a:r>
              <a:rPr lang="en-US" dirty="0"/>
              <a:t> </a:t>
            </a:r>
            <a:r>
              <a:rPr lang="en-US" dirty="0" err="1"/>
              <a:t>bộ</a:t>
            </a:r>
            <a:r>
              <a:rPr lang="en-US" dirty="0"/>
              <a:t> </a:t>
            </a:r>
            <a:r>
              <a:rPr lang="en-US" dirty="0" err="1"/>
              <a:t>từ</a:t>
            </a:r>
            <a:r>
              <a:rPr lang="en-US" dirty="0"/>
              <a:t> </a:t>
            </a:r>
            <a:r>
              <a:rPr lang="en-US" dirty="0" err="1"/>
              <a:t>điển</a:t>
            </a:r>
            <a:r>
              <a:rPr lang="en-US" dirty="0"/>
              <a:t>.</a:t>
            </a:r>
          </a:p>
          <a:p>
            <a:r>
              <a:rPr lang="en-US" dirty="0" err="1"/>
              <a:t>Các</a:t>
            </a:r>
            <a:r>
              <a:rPr lang="en-US" dirty="0"/>
              <a:t> </a:t>
            </a:r>
            <a:r>
              <a:rPr lang="en-US" dirty="0" err="1"/>
              <a:t>từ</a:t>
            </a:r>
            <a:r>
              <a:rPr lang="en-US" dirty="0"/>
              <a:t> </a:t>
            </a:r>
            <a:r>
              <a:rPr lang="en-US" dirty="0" err="1"/>
              <a:t>trong</a:t>
            </a:r>
            <a:r>
              <a:rPr lang="en-US" dirty="0"/>
              <a:t> </a:t>
            </a:r>
            <a:r>
              <a:rPr lang="en-US" dirty="0" err="1"/>
              <a:t>câu</a:t>
            </a:r>
            <a:r>
              <a:rPr lang="en-US" dirty="0"/>
              <a:t> </a:t>
            </a:r>
            <a:r>
              <a:rPr lang="en-US" dirty="0" err="1"/>
              <a:t>sẽ</a:t>
            </a:r>
            <a:r>
              <a:rPr lang="en-US" dirty="0"/>
              <a:t> </a:t>
            </a:r>
            <a:r>
              <a:rPr lang="en-US" dirty="0" err="1"/>
              <a:t>được</a:t>
            </a:r>
            <a:r>
              <a:rPr lang="en-US" dirty="0"/>
              <a:t> </a:t>
            </a:r>
            <a:r>
              <a:rPr lang="en-US" dirty="0" err="1"/>
              <a:t>chuyển</a:t>
            </a:r>
            <a:r>
              <a:rPr lang="en-US" dirty="0"/>
              <a:t> </a:t>
            </a:r>
            <a:r>
              <a:rPr lang="en-US" dirty="0" err="1"/>
              <a:t>thành</a:t>
            </a:r>
            <a:r>
              <a:rPr lang="en-US" dirty="0"/>
              <a:t> </a:t>
            </a:r>
            <a:r>
              <a:rPr lang="en-US" dirty="0" err="1"/>
              <a:t>một</a:t>
            </a:r>
            <a:r>
              <a:rPr lang="en-US" dirty="0"/>
              <a:t> vector </a:t>
            </a:r>
            <a:r>
              <a:rPr lang="en-US" dirty="0" err="1"/>
              <a:t>chỉ</a:t>
            </a:r>
            <a:r>
              <a:rPr lang="en-US" dirty="0"/>
              <a:t> </a:t>
            </a:r>
            <a:r>
              <a:rPr lang="en-US" dirty="0" err="1"/>
              <a:t>chưa</a:t>
            </a:r>
            <a:r>
              <a:rPr lang="en-US" dirty="0"/>
              <a:t> 2 </a:t>
            </a:r>
            <a:r>
              <a:rPr lang="en-US" dirty="0" err="1"/>
              <a:t>giá</a:t>
            </a:r>
            <a:r>
              <a:rPr lang="en-US" dirty="0"/>
              <a:t> </a:t>
            </a:r>
            <a:r>
              <a:rPr lang="en-US" dirty="0" err="1"/>
              <a:t>trị</a:t>
            </a:r>
            <a:r>
              <a:rPr lang="en-US" dirty="0"/>
              <a:t> 0 </a:t>
            </a:r>
            <a:r>
              <a:rPr lang="en-US" dirty="0" err="1"/>
              <a:t>và</a:t>
            </a:r>
            <a:r>
              <a:rPr lang="en-US" dirty="0"/>
              <a:t> 1</a:t>
            </a:r>
          </a:p>
          <a:p>
            <a:r>
              <a:rPr lang="en-US" dirty="0" err="1"/>
              <a:t>Nếu</a:t>
            </a:r>
            <a:r>
              <a:rPr lang="en-US" dirty="0"/>
              <a:t> </a:t>
            </a:r>
            <a:r>
              <a:rPr lang="en-US" dirty="0" err="1"/>
              <a:t>từ</a:t>
            </a:r>
            <a:r>
              <a:rPr lang="en-US" dirty="0"/>
              <a:t> </a:t>
            </a:r>
            <a:r>
              <a:rPr lang="en-US" dirty="0" err="1"/>
              <a:t>đó</a:t>
            </a:r>
            <a:r>
              <a:rPr lang="en-US" dirty="0"/>
              <a:t> </a:t>
            </a:r>
            <a:r>
              <a:rPr lang="en-US" dirty="0" err="1"/>
              <a:t>nằm</a:t>
            </a:r>
            <a:r>
              <a:rPr lang="en-US" dirty="0"/>
              <a:t> </a:t>
            </a:r>
            <a:r>
              <a:rPr lang="en-US" dirty="0" err="1"/>
              <a:t>ở</a:t>
            </a:r>
            <a:r>
              <a:rPr lang="en-US" dirty="0"/>
              <a:t> </a:t>
            </a:r>
            <a:r>
              <a:rPr lang="en-US" dirty="0" err="1"/>
              <a:t>vị</a:t>
            </a:r>
            <a:r>
              <a:rPr lang="en-US" dirty="0"/>
              <a:t> </a:t>
            </a:r>
            <a:r>
              <a:rPr lang="en-US" dirty="0" err="1"/>
              <a:t>trí</a:t>
            </a:r>
            <a:r>
              <a:rPr lang="en-US" dirty="0"/>
              <a:t> </a:t>
            </a:r>
            <a:r>
              <a:rPr lang="en-US" dirty="0" err="1"/>
              <a:t>thứ</a:t>
            </a:r>
            <a:r>
              <a:rPr lang="en-US" dirty="0"/>
              <a:t> </a:t>
            </a:r>
            <a:r>
              <a:rPr lang="en-US" dirty="0" err="1"/>
              <a:t>i</a:t>
            </a:r>
            <a:r>
              <a:rPr lang="en-US" dirty="0"/>
              <a:t> </a:t>
            </a:r>
            <a:r>
              <a:rPr lang="en-US" dirty="0" err="1"/>
              <a:t>trong</a:t>
            </a:r>
            <a:r>
              <a:rPr lang="en-US" dirty="0"/>
              <a:t> </a:t>
            </a:r>
            <a:r>
              <a:rPr lang="en-US" dirty="0" err="1"/>
              <a:t>từ</a:t>
            </a:r>
            <a:r>
              <a:rPr lang="en-US" dirty="0"/>
              <a:t> </a:t>
            </a:r>
            <a:r>
              <a:rPr lang="en-US" dirty="0" err="1"/>
              <a:t>điển</a:t>
            </a:r>
            <a:r>
              <a:rPr lang="en-US" dirty="0"/>
              <a:t>, </a:t>
            </a:r>
            <a:r>
              <a:rPr lang="en-US" dirty="0" err="1"/>
              <a:t>sẽ</a:t>
            </a:r>
            <a:r>
              <a:rPr lang="en-US" dirty="0"/>
              <a:t> </a:t>
            </a:r>
            <a:r>
              <a:rPr lang="en-US" dirty="0" err="1"/>
              <a:t>chuyển</a:t>
            </a:r>
            <a:r>
              <a:rPr lang="en-US" dirty="0"/>
              <a:t> </a:t>
            </a:r>
            <a:r>
              <a:rPr lang="en-US" dirty="0" err="1"/>
              <a:t>nó</a:t>
            </a:r>
            <a:r>
              <a:rPr lang="en-US" dirty="0"/>
              <a:t> </a:t>
            </a:r>
            <a:r>
              <a:rPr lang="en-US" dirty="0" err="1"/>
              <a:t>thành</a:t>
            </a:r>
            <a:r>
              <a:rPr lang="en-US" dirty="0"/>
              <a:t> vector </a:t>
            </a:r>
            <a:r>
              <a:rPr lang="en-US" dirty="0" err="1"/>
              <a:t>có</a:t>
            </a:r>
            <a:r>
              <a:rPr lang="en-US" dirty="0"/>
              <a:t> index </a:t>
            </a:r>
            <a:r>
              <a:rPr lang="en-US" dirty="0" err="1"/>
              <a:t>i</a:t>
            </a:r>
            <a:r>
              <a:rPr lang="en-US" dirty="0"/>
              <a:t> = 1, </a:t>
            </a:r>
            <a:r>
              <a:rPr lang="en-US" dirty="0" err="1"/>
              <a:t>các</a:t>
            </a:r>
            <a:r>
              <a:rPr lang="en-US" dirty="0"/>
              <a:t> </a:t>
            </a:r>
            <a:r>
              <a:rPr lang="en-US" dirty="0" err="1"/>
              <a:t>vị</a:t>
            </a:r>
            <a:r>
              <a:rPr lang="en-US" dirty="0"/>
              <a:t> </a:t>
            </a:r>
            <a:r>
              <a:rPr lang="en-US" dirty="0" err="1"/>
              <a:t>trí</a:t>
            </a:r>
            <a:r>
              <a:rPr lang="en-US" dirty="0"/>
              <a:t> </a:t>
            </a:r>
            <a:r>
              <a:rPr lang="en-US" dirty="0" err="1"/>
              <a:t>còn</a:t>
            </a:r>
            <a:r>
              <a:rPr lang="en-US" dirty="0"/>
              <a:t> </a:t>
            </a:r>
            <a:r>
              <a:rPr lang="en-US" dirty="0" err="1"/>
              <a:t>lại</a:t>
            </a:r>
            <a:r>
              <a:rPr lang="en-US" dirty="0"/>
              <a:t> </a:t>
            </a:r>
            <a:r>
              <a:rPr lang="en-US" dirty="0" err="1"/>
              <a:t>là</a:t>
            </a:r>
            <a:r>
              <a:rPr lang="en-US" dirty="0"/>
              <a:t> 0</a:t>
            </a:r>
          </a:p>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12</a:t>
            </a:fld>
            <a:endParaRPr lang="en-US"/>
          </a:p>
        </p:txBody>
      </p:sp>
    </p:spTree>
    <p:extLst>
      <p:ext uri="{BB962C8B-B14F-4D97-AF65-F5344CB8AC3E}">
        <p14:creationId xmlns:p14="http://schemas.microsoft.com/office/powerpoint/2010/main" val="4110709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1F9CCF-B563-4907-9568-EFEA5C456742}" type="slidenum">
              <a:rPr lang="en-US" smtClean="0"/>
              <a:t>14</a:t>
            </a:fld>
            <a:endParaRPr lang="en-US"/>
          </a:p>
        </p:txBody>
      </p:sp>
    </p:spTree>
    <p:extLst>
      <p:ext uri="{BB962C8B-B14F-4D97-AF65-F5344CB8AC3E}">
        <p14:creationId xmlns:p14="http://schemas.microsoft.com/office/powerpoint/2010/main" val="3000483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4991AF5A-9910-41DD-A133-FFDD6DBB2BEC}" type="datetime1">
              <a:rPr lang="vi-VN" smtClean="0"/>
              <a:t>27/07/2019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31076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AE827A03-1D7C-4B60-9555-5108E2BD2BA3}" type="datetime1">
              <a:rPr lang="vi-VN" smtClean="0"/>
              <a:t>27/07/2019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263016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48BA028C-0339-41CC-9AD0-BB0EFA10D107}" type="datetime1">
              <a:rPr lang="vi-VN" smtClean="0"/>
              <a:t>27/07/2019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143948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a:t>Click to edit Master title style</a:t>
            </a:r>
          </a:p>
        </p:txBody>
      </p:sp>
      <p:sp>
        <p:nvSpPr>
          <p:cNvPr id="3" name="Text Placeholder 2"/>
          <p:cNvSpPr>
            <a:spLocks noGrp="1"/>
          </p:cNvSpPr>
          <p:nvPr>
            <p:ph type="body" sz="half" idx="1"/>
          </p:nvPr>
        </p:nvSpPr>
        <p:spPr>
          <a:xfrm>
            <a:off x="457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20B7F220-0825-4B9B-9156-FF79F33775FE}" type="slidenum">
              <a:rPr lang="vi-VN" smtClean="0"/>
              <a:t>‹#›</a:t>
            </a:fld>
            <a:endParaRPr lang="vi-VN"/>
          </a:p>
        </p:txBody>
      </p:sp>
    </p:spTree>
    <p:extLst>
      <p:ext uri="{BB962C8B-B14F-4D97-AF65-F5344CB8AC3E}">
        <p14:creationId xmlns:p14="http://schemas.microsoft.com/office/powerpoint/2010/main" val="329035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Content Placeholder 2"/>
          <p:cNvSpPr>
            <a:spLocks noGrp="1"/>
          </p:cNvSpPr>
          <p:nvPr>
            <p:ph idx="1"/>
          </p:nvPr>
        </p:nvSpPr>
        <p:spPr/>
        <p:txBody>
          <a:bodyPr/>
          <a:lstStyle>
            <a:lvl1pPr>
              <a:defRPr sz="2100">
                <a:latin typeface="Times New Roman" panose="02020603050405020304" pitchFamily="18" charset="0"/>
                <a:cs typeface="Times New Roman" panose="02020603050405020304" pitchFamily="18" charset="0"/>
              </a:defRPr>
            </a:lvl1pPr>
            <a:lvl2pPr>
              <a:defRPr sz="1950">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p:cNvSpPr>
            <a:spLocks noGrp="1"/>
          </p:cNvSpPr>
          <p:nvPr>
            <p:ph type="dt" sz="half" idx="10"/>
          </p:nvPr>
        </p:nvSpPr>
        <p:spPr/>
        <p:txBody>
          <a:bodyPr/>
          <a:lstStyle/>
          <a:p>
            <a:fld id="{BCE30B88-6042-475A-9AD8-6BFFF02E013D}" type="datetime1">
              <a:rPr lang="vi-VN" smtClean="0"/>
              <a:t>27/07/2019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684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3000" b="1" cap="all"/>
            </a:lvl1pPr>
          </a:lstStyle>
          <a:p>
            <a:r>
              <a:rPr lang="en-US"/>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F25F7B-94C1-4212-9706-37EAE2176153}" type="datetime1">
              <a:rPr lang="vi-VN" smtClean="0"/>
              <a:t>27/07/2019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784061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D78FC2EB-DA89-4984-A3A0-96F3B61DC36E}" type="datetime1">
              <a:rPr lang="vi-VN" smtClean="0"/>
              <a:t>27/07/2019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1201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BA500F14-D266-414B-A860-7461A903D090}" type="datetime1">
              <a:rPr lang="vi-VN" smtClean="0"/>
              <a:t>27/07/2019</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56864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lang="vi-VN"/>
          </a:p>
        </p:txBody>
      </p:sp>
      <p:sp>
        <p:nvSpPr>
          <p:cNvPr id="3" name="Date Placeholder 2"/>
          <p:cNvSpPr>
            <a:spLocks noGrp="1"/>
          </p:cNvSpPr>
          <p:nvPr>
            <p:ph type="dt" sz="half" idx="10"/>
          </p:nvPr>
        </p:nvSpPr>
        <p:spPr/>
        <p:txBody>
          <a:bodyPr/>
          <a:lstStyle/>
          <a:p>
            <a:fld id="{01A4E0B0-1928-41A5-BD12-A82EA9ACB69E}" type="datetime1">
              <a:rPr lang="vi-VN" smtClean="0"/>
              <a:t>27/07/2019</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28114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C7BB4A-667B-42D1-83C9-0AA7CA3F5699}" type="datetime1">
              <a:rPr lang="vi-VN" smtClean="0"/>
              <a:t>27/07/2019</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11528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endParaRPr lang="vi-VN"/>
          </a:p>
        </p:txBody>
      </p:sp>
      <p:sp>
        <p:nvSpPr>
          <p:cNvPr id="3" name="Content Placeholder 2"/>
          <p:cNvSpPr>
            <a:spLocks noGrp="1"/>
          </p:cNvSpPr>
          <p:nvPr>
            <p:ph idx="1"/>
          </p:nvPr>
        </p:nvSpPr>
        <p:spPr>
          <a:xfrm>
            <a:off x="3575050" y="273058"/>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E802EEF-B49F-423B-945E-B503E6142287}" type="datetime1">
              <a:rPr lang="vi-VN" smtClean="0"/>
              <a:t>27/07/2019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24112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E812893-65B3-42B4-9DF9-26A1CDC185EE}" type="datetime1">
              <a:rPr lang="vi-VN" smtClean="0"/>
              <a:t>27/07/2019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20B7F220-0825-4B9B-9156-FF79F33775FE}" type="slidenum">
              <a:rPr lang="vi-VN" smtClean="0"/>
              <a:t>‹#›</a:t>
            </a:fld>
            <a:endParaRPr lang="vi-VN"/>
          </a:p>
        </p:txBody>
      </p:sp>
    </p:spTree>
    <p:extLst>
      <p:ext uri="{BB962C8B-B14F-4D97-AF65-F5344CB8AC3E}">
        <p14:creationId xmlns:p14="http://schemas.microsoft.com/office/powerpoint/2010/main" val="414452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189707"/>
            <a:ext cx="8229600" cy="1143000"/>
          </a:xfrm>
          <a:prstGeom prst="rect">
            <a:avLst/>
          </a:prstGeom>
        </p:spPr>
        <p:txBody>
          <a:bodyPr vert="horz" lIns="91440" tIns="45720" rIns="91440" bIns="45720" rtlCol="0" anchor="ctr">
            <a:normAutofit/>
          </a:bodyPr>
          <a:lstStyle/>
          <a:p>
            <a:r>
              <a:rPr lang="en-US"/>
              <a:t>Click to edit Master title style</a:t>
            </a:r>
            <a:endParaRPr lang="vi-VN"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dirty="0"/>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B466265-DBBC-440C-B0F9-7F9F259790B0}" type="datetime1">
              <a:rPr lang="vi-VN" smtClean="0"/>
              <a:t>27/07/2019</a:t>
            </a:fld>
            <a:endParaRPr lang="vi-VN"/>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B7F220-0825-4B9B-9156-FF79F33775FE}" type="slidenum">
              <a:rPr lang="vi-VN" smtClean="0"/>
              <a:t>‹#›</a:t>
            </a:fld>
            <a:endParaRPr lang="vi-VN"/>
          </a:p>
        </p:txBody>
      </p:sp>
      <p:grpSp>
        <p:nvGrpSpPr>
          <p:cNvPr id="7" name="Group 4"/>
          <p:cNvGrpSpPr>
            <a:grpSpLocks/>
          </p:cNvGrpSpPr>
          <p:nvPr/>
        </p:nvGrpSpPr>
        <p:grpSpPr bwMode="auto">
          <a:xfrm>
            <a:off x="0" y="0"/>
            <a:ext cx="8763000" cy="1524000"/>
            <a:chOff x="0" y="0"/>
            <a:chExt cx="5520" cy="960"/>
          </a:xfrm>
        </p:grpSpPr>
        <p:cxnSp>
          <p:nvCxnSpPr>
            <p:cNvPr id="8" name="Straight Connector 7"/>
            <p:cNvCxnSpPr/>
            <p:nvPr/>
          </p:nvCxnSpPr>
          <p:spPr>
            <a:xfrm>
              <a:off x="672" y="816"/>
              <a:ext cx="4848"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rot="5400000">
              <a:off x="913" y="719"/>
              <a:ext cx="480" cy="1"/>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Picture 2" descr="logoTDT-banquy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13605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685783" rtl="0" eaLnBrk="1" latinLnBrk="0" hangingPunct="1">
        <a:spcBef>
          <a:spcPct val="0"/>
        </a:spcBef>
        <a:buNone/>
        <a:defRPr sz="27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57168" indent="-257168" algn="l" defTabSz="685783"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557199" indent="-214308" algn="l" defTabSz="685783" rtl="0" eaLnBrk="1" latinLnBrk="0" hangingPunct="1">
        <a:spcBef>
          <a:spcPct val="20000"/>
        </a:spcBef>
        <a:buFont typeface="Arial" pitchFamily="34" charset="0"/>
        <a:buChar char="–"/>
        <a:defRPr sz="2100" kern="1200">
          <a:solidFill>
            <a:schemeClr val="tx1"/>
          </a:solidFill>
          <a:latin typeface="Times New Roman" panose="02020603050405020304" pitchFamily="18" charset="0"/>
          <a:ea typeface="+mn-ea"/>
          <a:cs typeface="Times New Roman" panose="02020603050405020304" pitchFamily="18" charset="0"/>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Times New Roman" panose="02020603050405020304" pitchFamily="18" charset="0"/>
          <a:ea typeface="+mn-ea"/>
          <a:cs typeface="Times New Roman" panose="02020603050405020304" pitchFamily="18"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vi-V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mp"/></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nlp.stanford.edu/projects/snli/" TargetMode="External"/><Relationship Id="rId2" Type="http://schemas.openxmlformats.org/officeDocument/2006/relationships/hyperlink" Target="https://github.com/facebookresearch/fastText/blob/master/pretrained-vectors.m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auto">
          <a:xfrm>
            <a:off x="2377130" y="89377"/>
            <a:ext cx="5829300" cy="110251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rmAutofit/>
          </a:bodyPr>
          <a:ls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dirty="0">
                <a:latin typeface="Times New Roman" pitchFamily="18" charset="0"/>
                <a:cs typeface="Times New Roman" pitchFamily="18" charset="0"/>
              </a:rPr>
              <a:t>TỔNG LIÊN ĐOÀN LAO ĐỘNG VIỆT NA</a:t>
            </a:r>
            <a:r>
              <a:rPr lang="vi-VN" b="1" dirty="0">
                <a:latin typeface="Times New Roman" pitchFamily="18" charset="0"/>
                <a:cs typeface="Times New Roman" pitchFamily="18" charset="0"/>
              </a:rPr>
              <a:t>M </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TRƯỜNG ĐẠI HỌC TÔN ĐỨC THẮNG</a:t>
            </a:r>
            <a:br>
              <a:rPr lang="vi-VN" b="1" dirty="0">
                <a:latin typeface="Times New Roman" pitchFamily="18" charset="0"/>
                <a:cs typeface="Times New Roman" pitchFamily="18" charset="0"/>
              </a:rPr>
            </a:br>
            <a:r>
              <a:rPr lang="vi-VN" b="1" dirty="0">
                <a:latin typeface="Times New Roman" pitchFamily="18" charset="0"/>
                <a:cs typeface="Times New Roman" pitchFamily="18" charset="0"/>
              </a:rPr>
              <a:t>KHOA CÔNG NGHỆ THÔNG TIN</a:t>
            </a:r>
            <a:endParaRPr lang="en-US" b="1" dirty="0">
              <a:latin typeface="Times New Roman" pitchFamily="18" charset="0"/>
              <a:cs typeface="Times New Roman" pitchFamily="18" charset="0"/>
            </a:endParaRPr>
          </a:p>
        </p:txBody>
      </p:sp>
      <p:sp>
        <p:nvSpPr>
          <p:cNvPr id="7" name="Title 1"/>
          <p:cNvSpPr txBox="1">
            <a:spLocks/>
          </p:cNvSpPr>
          <p:nvPr/>
        </p:nvSpPr>
        <p:spPr>
          <a:xfrm>
            <a:off x="835855" y="1472607"/>
            <a:ext cx="7772400" cy="1102519"/>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3600" kern="1200">
                <a:solidFill>
                  <a:schemeClr val="tx1"/>
                </a:solidFill>
                <a:latin typeface="Arial" pitchFamily="34" charset="0"/>
                <a:ea typeface="+mj-ea"/>
                <a:cs typeface="Arial" pitchFamily="34" charset="0"/>
              </a:defRPr>
            </a:lvl1pPr>
          </a:lstStyle>
          <a:p>
            <a:r>
              <a:rPr lang="vi-VN" sz="2700" dirty="0"/>
              <a:t>BÁO CÁO CUỐI KỲ MÔN</a:t>
            </a:r>
          </a:p>
          <a:p>
            <a:r>
              <a:rPr lang="vi-VN" sz="2700" dirty="0"/>
              <a:t>XỬ LÝ NGÔN NGỮ TỰ NHIÊN</a:t>
            </a:r>
          </a:p>
        </p:txBody>
      </p:sp>
      <p:sp>
        <p:nvSpPr>
          <p:cNvPr id="8" name="Rectangle 7"/>
          <p:cNvSpPr/>
          <p:nvPr/>
        </p:nvSpPr>
        <p:spPr>
          <a:xfrm>
            <a:off x="217290" y="2539833"/>
            <a:ext cx="8686799" cy="1546577"/>
          </a:xfrm>
          <a:prstGeom prst="rect">
            <a:avLst/>
          </a:prstGeom>
          <a:noFill/>
        </p:spPr>
        <p:txBody>
          <a:bodyPr wrap="square" lIns="68580" tIns="34290" rIns="68580" bIns="34290" anchor="t">
            <a:spAutoFit/>
          </a:bodyPr>
          <a:lstStyle/>
          <a:p>
            <a:pPr algn="ctr"/>
            <a:r>
              <a:rPr lang="vi-VN" sz="4800" b="1" dirty="0">
                <a:ln w="0"/>
                <a:solidFill>
                  <a:srgbClr val="C00000"/>
                </a:solidFill>
                <a:effectLst>
                  <a:outerShdw blurRad="38100" dist="25400" dir="5400000" algn="ctr" rotWithShape="0">
                    <a:srgbClr val="6E747A">
                      <a:alpha val="43000"/>
                    </a:srgbClr>
                  </a:outerShdw>
                </a:effectLst>
              </a:rPr>
              <a:t>DOCUMENT SIMILARITY</a:t>
            </a:r>
          </a:p>
          <a:p>
            <a:pPr algn="ctr"/>
            <a:r>
              <a:rPr lang="vi-VN" sz="4800" b="1" dirty="0">
                <a:ln w="0"/>
                <a:solidFill>
                  <a:srgbClr val="C00000"/>
                </a:solidFill>
                <a:effectLst>
                  <a:outerShdw blurRad="38100" dist="25400" dir="5400000" algn="ctr" rotWithShape="0">
                    <a:srgbClr val="6E747A">
                      <a:alpha val="43000"/>
                    </a:srgbClr>
                  </a:outerShdw>
                </a:effectLst>
                <a:latin typeface="Arial"/>
                <a:cs typeface="Arial"/>
              </a:rPr>
              <a:t>(TƯƠNG ĐỒNG VĂN BẢN)</a:t>
            </a:r>
            <a:endParaRPr lang="en-US" sz="4800" b="1" dirty="0">
              <a:ln w="0"/>
              <a:solidFill>
                <a:srgbClr val="C00000"/>
              </a:solidFill>
              <a:effectLst>
                <a:outerShdw blurRad="38100" dist="25400" dir="5400000" algn="ctr" rotWithShape="0">
                  <a:srgbClr val="6E747A">
                    <a:alpha val="43000"/>
                  </a:srgbClr>
                </a:outerShdw>
              </a:effectLst>
              <a:latin typeface="Arial"/>
              <a:cs typeface="Arial"/>
            </a:endParaRPr>
          </a:p>
        </p:txBody>
      </p:sp>
      <p:sp>
        <p:nvSpPr>
          <p:cNvPr id="9" name="Subtitle 2"/>
          <p:cNvSpPr>
            <a:spLocks noGrp="1"/>
          </p:cNvSpPr>
          <p:nvPr/>
        </p:nvSpPr>
        <p:spPr bwMode="auto">
          <a:xfrm>
            <a:off x="3333070" y="4772722"/>
            <a:ext cx="5732384" cy="194876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ctr" rtl="0" eaLnBrk="1" fontAlgn="base" hangingPunct="1">
              <a:spcBef>
                <a:spcPct val="20000"/>
              </a:spcBef>
              <a:spcAft>
                <a:spcPct val="0"/>
              </a:spcAft>
              <a:buFont typeface="Arial" charset="0"/>
              <a:buNone/>
              <a:defRPr sz="28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ctr" rtl="0" eaLnBrk="1" fontAlgn="base" hangingPunct="1">
              <a:spcBef>
                <a:spcPct val="20000"/>
              </a:spcBef>
              <a:spcAft>
                <a:spcPct val="0"/>
              </a:spcAft>
              <a:buFont typeface="Arial"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ctr" rtl="0" eaLnBrk="1" fontAlgn="base" hangingPunct="1">
              <a:spcBef>
                <a:spcPct val="20000"/>
              </a:spcBef>
              <a:spcAft>
                <a:spcPct val="0"/>
              </a:spcAft>
              <a:buFont typeface="Arial"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2100" b="1" dirty="0">
                <a:solidFill>
                  <a:schemeClr val="tx1"/>
                </a:solidFill>
                <a:latin typeface="Times New Roman"/>
                <a:cs typeface="Times New Roman"/>
              </a:rPr>
              <a:t>GVHD: </a:t>
            </a:r>
            <a:r>
              <a:rPr lang="vi-VN" sz="2100" b="1" dirty="0">
                <a:solidFill>
                  <a:schemeClr val="tx1"/>
                </a:solidFill>
                <a:latin typeface="Times New Roman"/>
                <a:cs typeface="Times New Roman"/>
              </a:rPr>
              <a:t>      </a:t>
            </a:r>
            <a:r>
              <a:rPr lang="vi-VN" sz="2100" dirty="0">
                <a:solidFill>
                  <a:schemeClr val="tx1"/>
                </a:solidFill>
                <a:latin typeface="Times New Roman"/>
                <a:cs typeface="Times New Roman"/>
              </a:rPr>
              <a:t>PGS.</a:t>
            </a:r>
            <a:r>
              <a:rPr lang="vi-VN" sz="2100" b="1" dirty="0">
                <a:solidFill>
                  <a:schemeClr val="tx1"/>
                </a:solidFill>
                <a:latin typeface="Times New Roman"/>
                <a:cs typeface="Times New Roman"/>
              </a:rPr>
              <a:t> </a:t>
            </a:r>
            <a:r>
              <a:rPr lang="en-US" sz="2100" dirty="0">
                <a:solidFill>
                  <a:schemeClr val="tx1"/>
                </a:solidFill>
                <a:latin typeface="Times New Roman"/>
                <a:cs typeface="Times New Roman"/>
              </a:rPr>
              <a:t>TS</a:t>
            </a:r>
            <a:r>
              <a:rPr lang="vi-VN" sz="2100" dirty="0">
                <a:solidFill>
                  <a:schemeClr val="tx1"/>
                </a:solidFill>
                <a:latin typeface="Times New Roman"/>
                <a:cs typeface="Times New Roman"/>
              </a:rPr>
              <a:t> </a:t>
            </a:r>
            <a:r>
              <a:rPr lang="en-US" sz="2100" dirty="0">
                <a:solidFill>
                  <a:schemeClr val="tx1"/>
                </a:solidFill>
                <a:latin typeface="Times New Roman"/>
                <a:cs typeface="Times New Roman"/>
              </a:rPr>
              <a:t>LÊ ANH CƯỜNG</a:t>
            </a:r>
          </a:p>
          <a:p>
            <a:pPr algn="r"/>
            <a:r>
              <a:rPr lang="en-US" sz="2100" b="1" dirty="0" err="1">
                <a:solidFill>
                  <a:schemeClr val="tx1"/>
                </a:solidFill>
                <a:latin typeface="Times New Roman"/>
                <a:cs typeface="Times New Roman"/>
              </a:rPr>
              <a:t>Thực</a:t>
            </a:r>
            <a:r>
              <a:rPr lang="en-US" sz="2100" b="1" dirty="0">
                <a:solidFill>
                  <a:schemeClr val="tx1"/>
                </a:solidFill>
                <a:latin typeface="Times New Roman"/>
                <a:cs typeface="Times New Roman"/>
              </a:rPr>
              <a:t> </a:t>
            </a:r>
            <a:r>
              <a:rPr lang="en-US" sz="2100" b="1" dirty="0" err="1">
                <a:solidFill>
                  <a:schemeClr val="tx1"/>
                </a:solidFill>
                <a:latin typeface="Times New Roman"/>
                <a:cs typeface="Times New Roman"/>
              </a:rPr>
              <a:t>hiện</a:t>
            </a:r>
            <a:r>
              <a:rPr lang="en-US" sz="2100" b="1" dirty="0">
                <a:solidFill>
                  <a:schemeClr val="tx1"/>
                </a:solidFill>
                <a:latin typeface="Times New Roman"/>
                <a:cs typeface="Times New Roman"/>
              </a:rPr>
              <a:t>:   </a:t>
            </a:r>
            <a:r>
              <a:rPr lang="en-US" sz="2100" dirty="0">
                <a:solidFill>
                  <a:schemeClr val="tx1"/>
                </a:solidFill>
                <a:latin typeface="Times New Roman"/>
                <a:cs typeface="Times New Roman"/>
              </a:rPr>
              <a:t>HỒNG QUANG VINH - 186005004</a:t>
            </a:r>
            <a:endParaRPr lang="en-US" sz="2100" i="1" dirty="0">
              <a:solidFill>
                <a:schemeClr val="tx1"/>
              </a:solidFill>
              <a:latin typeface="Times New Roman"/>
              <a:cs typeface="Times New Roman"/>
            </a:endParaRPr>
          </a:p>
          <a:p>
            <a:pPr algn="r">
              <a:tabLst>
                <a:tab pos="1482292" algn="l"/>
              </a:tabLst>
            </a:pPr>
            <a:r>
              <a:rPr lang="en-US" sz="2100" i="1" dirty="0">
                <a:solidFill>
                  <a:schemeClr val="tx1"/>
                </a:solidFill>
                <a:latin typeface="Times New Roman"/>
                <a:cs typeface="Times New Roman"/>
              </a:rPr>
              <a:t>	</a:t>
            </a:r>
            <a:r>
              <a:rPr lang="en-US" sz="2100" dirty="0">
                <a:solidFill>
                  <a:schemeClr val="tx1"/>
                </a:solidFill>
                <a:latin typeface="Times New Roman"/>
                <a:cs typeface="Times New Roman"/>
              </a:rPr>
              <a:t>NGUYỄN ĐẠI THỊNH - 186005035</a:t>
            </a:r>
          </a:p>
          <a:p>
            <a:pPr algn="r">
              <a:tabLst>
                <a:tab pos="1482292" algn="l"/>
              </a:tabLst>
            </a:pPr>
            <a:r>
              <a:rPr lang="en-US" sz="2100" dirty="0">
                <a:solidFill>
                  <a:schemeClr val="tx1"/>
                </a:solidFill>
                <a:latin typeface="Times New Roman"/>
                <a:cs typeface="Times New Roman"/>
              </a:rPr>
              <a:t>VÕ ĐĂNG KHOA - 186005032</a:t>
            </a:r>
          </a:p>
          <a:p>
            <a:pPr algn="r">
              <a:tabLst>
                <a:tab pos="1482292" algn="l"/>
              </a:tabLst>
            </a:pPr>
            <a:endParaRPr lang="vi-VN" sz="2100" dirty="0">
              <a:solidFill>
                <a:schemeClr val="tx1"/>
              </a:solidFill>
            </a:endParaRPr>
          </a:p>
        </p:txBody>
      </p:sp>
      <p:sp>
        <p:nvSpPr>
          <p:cNvPr id="2" name="Slide Number Placeholder 1"/>
          <p:cNvSpPr>
            <a:spLocks noGrp="1"/>
          </p:cNvSpPr>
          <p:nvPr>
            <p:ph type="sldNum" sz="quarter" idx="12"/>
          </p:nvPr>
        </p:nvSpPr>
        <p:spPr/>
        <p:txBody>
          <a:bodyPr/>
          <a:lstStyle/>
          <a:p>
            <a:fld id="{20B7F220-0825-4B9B-9156-FF79F33775FE}" type="slidenum">
              <a:rPr lang="vi-VN" smtClean="0"/>
              <a:t>1</a:t>
            </a:fld>
            <a:endParaRPr lang="vi-VN"/>
          </a:p>
        </p:txBody>
      </p:sp>
    </p:spTree>
    <p:extLst>
      <p:ext uri="{BB962C8B-B14F-4D97-AF65-F5344CB8AC3E}">
        <p14:creationId xmlns:p14="http://schemas.microsoft.com/office/powerpoint/2010/main" val="1660474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570F-8835-F142-8503-6676E3EFCD24}"/>
              </a:ext>
            </a:extLst>
          </p:cNvPr>
          <p:cNvSpPr>
            <a:spLocks noGrp="1"/>
          </p:cNvSpPr>
          <p:nvPr>
            <p:ph type="title"/>
          </p:nvPr>
        </p:nvSpPr>
        <p:spPr/>
        <p:txBody>
          <a:bodyPr/>
          <a:lstStyle/>
          <a:p>
            <a:r>
              <a:rPr lang="en-US" dirty="0" err="1"/>
              <a:t>CÔNG</a:t>
            </a:r>
            <a:r>
              <a:rPr lang="en-US" dirty="0"/>
              <a:t> </a:t>
            </a:r>
            <a:r>
              <a:rPr lang="en-US" dirty="0" err="1"/>
              <a:t>TRÌNH</a:t>
            </a:r>
            <a:r>
              <a:rPr lang="en-US" dirty="0"/>
              <a:t> </a:t>
            </a:r>
            <a:r>
              <a:rPr lang="en-US" dirty="0" err="1"/>
              <a:t>NGHIÊN</a:t>
            </a:r>
            <a:r>
              <a:rPr lang="en-US" dirty="0"/>
              <a:t> </a:t>
            </a:r>
            <a:r>
              <a:rPr lang="en-US" dirty="0" err="1"/>
              <a:t>CỨU</a:t>
            </a:r>
            <a:r>
              <a:rPr lang="en-US" dirty="0"/>
              <a:t> </a:t>
            </a:r>
            <a:r>
              <a:rPr lang="en-US" dirty="0" err="1"/>
              <a:t>LIÊN</a:t>
            </a:r>
            <a:r>
              <a:rPr lang="en-US" dirty="0"/>
              <a:t> QUAN</a:t>
            </a:r>
          </a:p>
        </p:txBody>
      </p:sp>
      <p:sp>
        <p:nvSpPr>
          <p:cNvPr id="3" name="Content Placeholder 2">
            <a:extLst>
              <a:ext uri="{FF2B5EF4-FFF2-40B4-BE49-F238E27FC236}">
                <a16:creationId xmlns:a16="http://schemas.microsoft.com/office/drawing/2014/main" id="{769B2B8D-7A6A-EA48-9CAA-73E70D95D9A4}"/>
              </a:ext>
            </a:extLst>
          </p:cNvPr>
          <p:cNvSpPr>
            <a:spLocks noGrp="1"/>
          </p:cNvSpPr>
          <p:nvPr>
            <p:ph idx="1"/>
          </p:nvPr>
        </p:nvSpPr>
        <p:spPr/>
        <p:txBody>
          <a:bodyPr/>
          <a:lstStyle/>
          <a:p>
            <a:r>
              <a:rPr lang="vi-VN" dirty="0"/>
              <a:t>Learning Text Similarity with Siamese Recurrent Networks - Paul Neculoiu. [4] </a:t>
            </a:r>
          </a:p>
          <a:p>
            <a:r>
              <a:rPr lang="vi-VN" dirty="0"/>
              <a:t>Cơ sở dữ liệu: SICK </a:t>
            </a:r>
            <a:endParaRPr lang="en-US" dirty="0"/>
          </a:p>
        </p:txBody>
      </p:sp>
      <p:sp>
        <p:nvSpPr>
          <p:cNvPr id="4" name="Slide Number Placeholder 3">
            <a:extLst>
              <a:ext uri="{FF2B5EF4-FFF2-40B4-BE49-F238E27FC236}">
                <a16:creationId xmlns:a16="http://schemas.microsoft.com/office/drawing/2014/main" id="{276E44D0-176C-E248-A872-0864FA43C6B7}"/>
              </a:ext>
            </a:extLst>
          </p:cNvPr>
          <p:cNvSpPr>
            <a:spLocks noGrp="1"/>
          </p:cNvSpPr>
          <p:nvPr>
            <p:ph type="sldNum" sz="quarter" idx="12"/>
          </p:nvPr>
        </p:nvSpPr>
        <p:spPr/>
        <p:txBody>
          <a:bodyPr/>
          <a:lstStyle/>
          <a:p>
            <a:fld id="{20B7F220-0825-4B9B-9156-FF79F33775FE}" type="slidenum">
              <a:rPr lang="vi-VN" smtClean="0"/>
              <a:t>10</a:t>
            </a:fld>
            <a:endParaRPr lang="vi-VN"/>
          </a:p>
        </p:txBody>
      </p:sp>
      <p:pic>
        <p:nvPicPr>
          <p:cNvPr id="5" name="Picture 4" descr="A screenshot of a cell phone&#10;&#10;Description automatically generated">
            <a:extLst>
              <a:ext uri="{FF2B5EF4-FFF2-40B4-BE49-F238E27FC236}">
                <a16:creationId xmlns:a16="http://schemas.microsoft.com/office/drawing/2014/main" id="{CC4030A2-898C-4844-B431-F06328F7DB73}"/>
              </a:ext>
            </a:extLst>
          </p:cNvPr>
          <p:cNvPicPr/>
          <p:nvPr/>
        </p:nvPicPr>
        <p:blipFill>
          <a:blip r:embed="rId3"/>
          <a:stretch>
            <a:fillRect/>
          </a:stretch>
        </p:blipFill>
        <p:spPr>
          <a:xfrm>
            <a:off x="1968500" y="2731769"/>
            <a:ext cx="5651500" cy="3989714"/>
          </a:xfrm>
          <a:prstGeom prst="rect">
            <a:avLst/>
          </a:prstGeom>
        </p:spPr>
      </p:pic>
    </p:spTree>
    <p:extLst>
      <p:ext uri="{BB962C8B-B14F-4D97-AF65-F5344CB8AC3E}">
        <p14:creationId xmlns:p14="http://schemas.microsoft.com/office/powerpoint/2010/main" val="1186849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5267-DB34-1A4D-A956-D26EEFEAAB79}"/>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33B68E54-8302-014F-85EC-5891343A328E}"/>
              </a:ext>
            </a:extLst>
          </p:cNvPr>
          <p:cNvSpPr>
            <a:spLocks noGrp="1"/>
          </p:cNvSpPr>
          <p:nvPr>
            <p:ph idx="1"/>
          </p:nvPr>
        </p:nvSpPr>
        <p:spPr/>
        <p:txBody>
          <a:bodyPr/>
          <a:lstStyle/>
          <a:p>
            <a:pPr algn="just"/>
            <a:r>
              <a:rPr lang="en-US" dirty="0" err="1"/>
              <a:t>Để</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cần</a:t>
            </a:r>
            <a:r>
              <a:rPr lang="en-US" dirty="0"/>
              <a:t> </a:t>
            </a:r>
            <a:r>
              <a:rPr lang="en-US" dirty="0" err="1"/>
              <a:t>đưa</a:t>
            </a:r>
            <a:r>
              <a:rPr lang="en-US" dirty="0"/>
              <a:t> </a:t>
            </a:r>
            <a:r>
              <a:rPr lang="en-US" dirty="0" err="1"/>
              <a:t>các</a:t>
            </a:r>
            <a:r>
              <a:rPr lang="en-US" dirty="0"/>
              <a:t> </a:t>
            </a:r>
            <a:r>
              <a:rPr lang="en-US" dirty="0" err="1"/>
              <a:t>từ</a:t>
            </a:r>
            <a:r>
              <a:rPr lang="en-US" dirty="0"/>
              <a:t> </a:t>
            </a:r>
            <a:r>
              <a:rPr lang="en-US" dirty="0" err="1"/>
              <a:t>thành</a:t>
            </a:r>
            <a:r>
              <a:rPr lang="en-US" dirty="0"/>
              <a:t> </a:t>
            </a:r>
            <a:r>
              <a:rPr lang="en-US" dirty="0" err="1"/>
              <a:t>dạng</a:t>
            </a:r>
            <a:r>
              <a:rPr lang="en-US" dirty="0"/>
              <a:t> </a:t>
            </a:r>
            <a:r>
              <a:rPr lang="en-US" dirty="0" err="1"/>
              <a:t>dữ</a:t>
            </a:r>
            <a:r>
              <a:rPr lang="en-US" dirty="0"/>
              <a:t> </a:t>
            </a:r>
            <a:r>
              <a:rPr lang="en-US" dirty="0" err="1"/>
              <a:t>liệu</a:t>
            </a:r>
            <a:r>
              <a:rPr lang="en-US" dirty="0"/>
              <a:t> </a:t>
            </a:r>
            <a:r>
              <a:rPr lang="en-US" dirty="0" err="1"/>
              <a:t>mà</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có</a:t>
            </a:r>
            <a:r>
              <a:rPr lang="en-US" dirty="0"/>
              <a:t> </a:t>
            </a:r>
            <a:r>
              <a:rPr lang="en-US" dirty="0" err="1"/>
              <a:t>thể</a:t>
            </a:r>
            <a:r>
              <a:rPr lang="en-US" dirty="0"/>
              <a:t> </a:t>
            </a:r>
            <a:r>
              <a:rPr lang="en-US" dirty="0" err="1"/>
              <a:t>xử</a:t>
            </a:r>
            <a:r>
              <a:rPr lang="en-US" dirty="0"/>
              <a:t> </a:t>
            </a:r>
            <a:r>
              <a:rPr lang="en-US" dirty="0" err="1"/>
              <a:t>lý</a:t>
            </a:r>
            <a:r>
              <a:rPr lang="en-US" dirty="0"/>
              <a:t> </a:t>
            </a:r>
            <a:r>
              <a:rPr lang="en-US" dirty="0" err="1"/>
              <a:t>tốt</a:t>
            </a:r>
            <a:r>
              <a:rPr lang="en-US" dirty="0"/>
              <a:t> </a:t>
            </a:r>
            <a:r>
              <a:rPr lang="en-US" dirty="0" err="1"/>
              <a:t>như</a:t>
            </a:r>
            <a:r>
              <a:rPr lang="en-US" dirty="0"/>
              <a:t> </a:t>
            </a:r>
            <a:r>
              <a:rPr lang="en-US" dirty="0" err="1"/>
              <a:t>dạng</a:t>
            </a:r>
            <a:r>
              <a:rPr lang="en-US" dirty="0"/>
              <a:t> </a:t>
            </a:r>
            <a:r>
              <a:rPr lang="en-US" dirty="0" err="1"/>
              <a:t>số</a:t>
            </a:r>
            <a:r>
              <a:rPr lang="en-US" dirty="0"/>
              <a:t>.</a:t>
            </a:r>
          </a:p>
          <a:p>
            <a:pPr algn="just"/>
            <a:endParaRPr lang="en-US" dirty="0"/>
          </a:p>
          <a:p>
            <a:pPr algn="just"/>
            <a:r>
              <a:rPr lang="en-US" dirty="0"/>
              <a:t>Word Embedding: </a:t>
            </a:r>
            <a:r>
              <a:rPr lang="en-US" dirty="0" err="1"/>
              <a:t>tên</a:t>
            </a:r>
            <a:r>
              <a:rPr lang="en-US" dirty="0"/>
              <a:t> </a:t>
            </a:r>
            <a:r>
              <a:rPr lang="en-US" dirty="0" err="1"/>
              <a:t>gọi</a:t>
            </a:r>
            <a:r>
              <a:rPr lang="en-US" dirty="0"/>
              <a:t> </a:t>
            </a:r>
            <a:r>
              <a:rPr lang="en-US" dirty="0" err="1"/>
              <a:t>chung</a:t>
            </a:r>
            <a:r>
              <a:rPr lang="en-US" dirty="0"/>
              <a:t> </a:t>
            </a:r>
            <a:r>
              <a:rPr lang="en-US" dirty="0" err="1"/>
              <a:t>của</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đặc</a:t>
            </a:r>
            <a:r>
              <a:rPr lang="en-US" dirty="0"/>
              <a:t> </a:t>
            </a:r>
            <a:r>
              <a:rPr lang="en-US" dirty="0" err="1"/>
              <a:t>biệt</a:t>
            </a:r>
            <a:r>
              <a:rPr lang="en-US" dirty="0"/>
              <a:t> </a:t>
            </a:r>
            <a:r>
              <a:rPr lang="en-US" dirty="0" err="1"/>
              <a:t>trong</a:t>
            </a:r>
            <a:r>
              <a:rPr lang="en-US" dirty="0"/>
              <a:t> </a:t>
            </a:r>
            <a:r>
              <a:rPr lang="en-US" dirty="0" err="1"/>
              <a:t>xử</a:t>
            </a:r>
            <a:r>
              <a:rPr lang="en-US" dirty="0"/>
              <a:t> </a:t>
            </a:r>
            <a:r>
              <a:rPr lang="en-US" dirty="0" err="1"/>
              <a:t>lý</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vi-VN" dirty="0"/>
              <a:t>các từ hoặc cụm từ được ánh xạ sang các vector số.</a:t>
            </a:r>
          </a:p>
          <a:p>
            <a:pPr marL="0" indent="0" algn="just">
              <a:buNone/>
            </a:pPr>
            <a:endParaRPr lang="vi-VN" dirty="0"/>
          </a:p>
          <a:p>
            <a:pPr algn="just"/>
            <a:r>
              <a:rPr lang="vi-VN" dirty="0"/>
              <a:t>Thường phân chủ yếu thành 2 loại:</a:t>
            </a:r>
          </a:p>
          <a:p>
            <a:pPr lvl="1" algn="just"/>
            <a:r>
              <a:rPr lang="en-US" dirty="0"/>
              <a:t>Frequency-based embedding.</a:t>
            </a:r>
          </a:p>
          <a:p>
            <a:pPr lvl="1" algn="just"/>
            <a:r>
              <a:rPr lang="en-US" dirty="0"/>
              <a:t>Prediction-based embedding.</a:t>
            </a:r>
          </a:p>
          <a:p>
            <a:endParaRPr lang="en-US" dirty="0"/>
          </a:p>
          <a:p>
            <a:endParaRPr lang="en-US" dirty="0"/>
          </a:p>
        </p:txBody>
      </p:sp>
      <p:sp>
        <p:nvSpPr>
          <p:cNvPr id="4" name="Slide Number Placeholder 3">
            <a:extLst>
              <a:ext uri="{FF2B5EF4-FFF2-40B4-BE49-F238E27FC236}">
                <a16:creationId xmlns:a16="http://schemas.microsoft.com/office/drawing/2014/main" id="{0DD576C8-A3F0-3542-93E5-5AB7A8AC36C7}"/>
              </a:ext>
            </a:extLst>
          </p:cNvPr>
          <p:cNvSpPr>
            <a:spLocks noGrp="1"/>
          </p:cNvSpPr>
          <p:nvPr>
            <p:ph type="sldNum" sz="quarter" idx="12"/>
          </p:nvPr>
        </p:nvSpPr>
        <p:spPr/>
        <p:txBody>
          <a:bodyPr/>
          <a:lstStyle/>
          <a:p>
            <a:fld id="{20B7F220-0825-4B9B-9156-FF79F33775FE}" type="slidenum">
              <a:rPr lang="vi-VN" smtClean="0"/>
              <a:t>11</a:t>
            </a:fld>
            <a:endParaRPr lang="vi-VN"/>
          </a:p>
        </p:txBody>
      </p:sp>
    </p:spTree>
    <p:extLst>
      <p:ext uri="{BB962C8B-B14F-4D97-AF65-F5344CB8AC3E}">
        <p14:creationId xmlns:p14="http://schemas.microsoft.com/office/powerpoint/2010/main" val="588760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AD45-E8EA-5C45-878B-8D474D0B8F0A}"/>
              </a:ext>
            </a:extLst>
          </p:cNvPr>
          <p:cNvSpPr>
            <a:spLocks noGrp="1"/>
          </p:cNvSpPr>
          <p:nvPr>
            <p:ph type="title"/>
          </p:nvPr>
        </p:nvSpPr>
        <p:spPr/>
        <p:txBody>
          <a:bodyPr/>
          <a:lstStyle/>
          <a:p>
            <a:r>
              <a:rPr lang="en-US" dirty="0"/>
              <a:t>CƠ SỞ LÝ THUYẾT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362ED3-7326-584D-AC4E-8116E74CB71A}"/>
                  </a:ext>
                </a:extLst>
              </p:cNvPr>
              <p:cNvSpPr>
                <a:spLocks noGrp="1"/>
              </p:cNvSpPr>
              <p:nvPr>
                <p:ph idx="1"/>
              </p:nvPr>
            </p:nvSpPr>
            <p:spPr/>
            <p:txBody>
              <a:bodyPr>
                <a:normAutofit lnSpcReduction="10000"/>
              </a:bodyPr>
              <a:lstStyle/>
              <a:p>
                <a:pPr algn="just"/>
                <a:r>
                  <a:rPr lang="en-US" dirty="0"/>
                  <a:t>One-hot vector </a:t>
                </a:r>
                <a:r>
                  <a:rPr lang="en-US" dirty="0" err="1"/>
                  <a:t>sẽ</a:t>
                </a:r>
                <a:r>
                  <a:rPr lang="en-US" dirty="0"/>
                  <a:t> </a:t>
                </a:r>
                <a:r>
                  <a:rPr lang="en-US" dirty="0" err="1"/>
                  <a:t>mã</a:t>
                </a:r>
                <a:r>
                  <a:rPr lang="en-US" dirty="0"/>
                  <a:t> </a:t>
                </a:r>
                <a:r>
                  <a:rPr lang="en-US" dirty="0" err="1"/>
                  <a:t>hoá</a:t>
                </a:r>
                <a:r>
                  <a:rPr lang="en-US" dirty="0"/>
                  <a:t> (encoding) </a:t>
                </a:r>
                <a:r>
                  <a:rPr lang="en-US" dirty="0" err="1"/>
                  <a:t>các</a:t>
                </a:r>
                <a:r>
                  <a:rPr lang="en-US" dirty="0"/>
                  <a:t> </a:t>
                </a:r>
                <a:r>
                  <a:rPr lang="en-US" dirty="0" err="1"/>
                  <a:t>từ</a:t>
                </a:r>
                <a:r>
                  <a:rPr lang="en-US" dirty="0"/>
                  <a:t> </a:t>
                </a:r>
                <a:r>
                  <a:rPr lang="en-US" dirty="0" err="1"/>
                  <a:t>trong</a:t>
                </a:r>
                <a:r>
                  <a:rPr lang="en-US" dirty="0"/>
                  <a:t> </a:t>
                </a:r>
                <a:r>
                  <a:rPr lang="en-US" dirty="0" err="1"/>
                  <a:t>từ</a:t>
                </a:r>
                <a:r>
                  <a:rPr lang="en-US" dirty="0"/>
                  <a:t> </a:t>
                </a:r>
                <a:r>
                  <a:rPr lang="en-US" dirty="0" err="1"/>
                  <a:t>điển</a:t>
                </a:r>
                <a:r>
                  <a:rPr lang="en-US" dirty="0"/>
                  <a:t> </a:t>
                </a:r>
                <a:r>
                  <a:rPr lang="en-US" dirty="0" err="1"/>
                  <a:t>thành</a:t>
                </a:r>
                <a:r>
                  <a:rPr lang="en-US" dirty="0"/>
                  <a:t> </a:t>
                </a:r>
                <a:r>
                  <a:rPr lang="vi-VN" dirty="0"/>
                  <a:t>một vector có chiều dài N (tổng số lượng các từ trong từ điển).</a:t>
                </a:r>
              </a:p>
              <a:p>
                <a:endParaRPr lang="vi-VN" dirty="0"/>
              </a:p>
              <a:p>
                <a:r>
                  <a:rPr lang="vi-VN" dirty="0"/>
                  <a:t>VD: </a:t>
                </a:r>
              </a:p>
              <a:p>
                <a:pPr lvl="1">
                  <a:buFont typeface="Courier New" panose="02070309020205020404" pitchFamily="49" charset="0"/>
                  <a:buChar char="o"/>
                </a:pPr>
                <a14:m>
                  <m:oMath xmlns:m="http://schemas.openxmlformats.org/officeDocument/2006/math">
                    <m:r>
                      <a:rPr lang="vi-VN" sz="1900" i="1">
                        <a:latin typeface="Cambria Math" panose="02040503050406030204" pitchFamily="18" charset="0"/>
                      </a:rPr>
                      <m:t>𝑉</m:t>
                    </m:r>
                    <m:r>
                      <a:rPr lang="vi-VN" sz="1900" i="1">
                        <a:latin typeface="Cambria Math" panose="02040503050406030204" pitchFamily="18" charset="0"/>
                      </a:rPr>
                      <m:t>= </m:t>
                    </m:r>
                    <m:d>
                      <m:dPr>
                        <m:begChr m:val="{"/>
                        <m:endChr m:val="}"/>
                        <m:ctrlPr>
                          <a:rPr lang="vi-VN" sz="1900" i="1">
                            <a:latin typeface="Cambria Math" panose="02040503050406030204" pitchFamily="18" charset="0"/>
                          </a:rPr>
                        </m:ctrlPr>
                      </m:dPr>
                      <m:e>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t</m:t>
                            </m:r>
                            <m:r>
                              <a:rPr lang="vi-VN" sz="1900" i="1">
                                <a:latin typeface="Cambria Math" panose="02040503050406030204" pitchFamily="18" charset="0"/>
                              </a:rPr>
                              <m:t>ô</m:t>
                            </m:r>
                            <m:r>
                              <m:rPr>
                                <m:sty m:val="p"/>
                              </m:rPr>
                              <a:rPr lang="vi-VN" sz="1900" i="1">
                                <a:latin typeface="Cambria Math" panose="02040503050406030204" pitchFamily="18" charset="0"/>
                              </a:rPr>
                              <m:t>i</m:t>
                            </m:r>
                          </m:e>
                          <m:sub>
                            <m:r>
                              <a:rPr lang="vi-VN" sz="1900" i="1">
                                <a:latin typeface="Cambria Math" panose="02040503050406030204" pitchFamily="18" charset="0"/>
                              </a:rPr>
                              <m:t>1</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đ</m:t>
                            </m:r>
                            <m:r>
                              <m:rPr>
                                <m:sty m:val="p"/>
                              </m:rPr>
                              <a:rPr lang="vi-VN" sz="1900" i="1">
                                <a:latin typeface="Cambria Math" panose="02040503050406030204" pitchFamily="18" charset="0"/>
                              </a:rPr>
                              <m:t>ang</m:t>
                            </m:r>
                          </m:e>
                          <m:sub>
                            <m:r>
                              <a:rPr lang="vi-VN" sz="1900" i="1">
                                <a:latin typeface="Cambria Math" panose="02040503050406030204" pitchFamily="18" charset="0"/>
                              </a:rPr>
                              <m:t>2</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đ</m:t>
                            </m:r>
                            <m:r>
                              <m:rPr>
                                <m:sty m:val="p"/>
                              </m:rPr>
                              <a:rPr lang="vi-VN" sz="1900" i="1">
                                <a:latin typeface="Cambria Math" panose="02040503050406030204" pitchFamily="18" charset="0"/>
                              </a:rPr>
                              <m:t>i</m:t>
                            </m:r>
                          </m:e>
                          <m:sub>
                            <m:r>
                              <a:rPr lang="vi-VN" sz="1900" i="1">
                                <a:latin typeface="Cambria Math" panose="02040503050406030204" pitchFamily="18" charset="0"/>
                              </a:rPr>
                              <m:t>3</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t</m:t>
                            </m:r>
                            <m:r>
                              <a:rPr lang="vi-VN" sz="1900" i="1">
                                <a:latin typeface="Cambria Math" panose="02040503050406030204" pitchFamily="18" charset="0"/>
                              </a:rPr>
                              <m:t>ì</m:t>
                            </m:r>
                            <m:r>
                              <m:rPr>
                                <m:sty m:val="p"/>
                              </m:rPr>
                              <a:rPr lang="vi-VN" sz="1900" i="1">
                                <a:latin typeface="Cambria Math" panose="02040503050406030204" pitchFamily="18" charset="0"/>
                              </a:rPr>
                              <m:t>m</m:t>
                            </m:r>
                          </m:e>
                          <m:sub>
                            <m:r>
                              <a:rPr lang="vi-VN" sz="1900" i="1">
                                <a:latin typeface="Cambria Math" panose="02040503050406030204" pitchFamily="18" charset="0"/>
                              </a:rPr>
                              <m:t>4</m:t>
                            </m:r>
                          </m:sub>
                        </m:sSub>
                        <m:r>
                          <a:rPr lang="vi-VN" sz="1900" i="1">
                            <a:latin typeface="Cambria Math" panose="02040503050406030204" pitchFamily="18" charset="0"/>
                          </a:rPr>
                          <m:t>, </m:t>
                        </m:r>
                        <m:r>
                          <m:rPr>
                            <m:sty m:val="p"/>
                          </m:rPr>
                          <a:rPr lang="vi-VN" sz="1900" i="1">
                            <a:latin typeface="Cambria Math" panose="02040503050406030204" pitchFamily="18" charset="0"/>
                          </a:rPr>
                          <m:t>m</m:t>
                        </m:r>
                        <m:r>
                          <a:rPr lang="vi-VN" sz="1900" i="1">
                            <a:latin typeface="Cambria Math" panose="02040503050406030204" pitchFamily="18" charset="0"/>
                          </a:rPr>
                          <m:t>ộ</m:t>
                        </m:r>
                        <m:r>
                          <m:rPr>
                            <m:sty m:val="p"/>
                          </m:rPr>
                          <a:rPr lang="vi-VN" sz="1900" i="1">
                            <a:latin typeface="Cambria Math" panose="02040503050406030204" pitchFamily="18" charset="0"/>
                          </a:rPr>
                          <m:t>t</m:t>
                        </m:r>
                        <m:r>
                          <a:rPr lang="vi-VN" sz="1900" i="1">
                            <a:latin typeface="Cambria Math" panose="02040503050406030204" pitchFamily="18" charset="0"/>
                          </a:rPr>
                          <m:t> − </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n</m:t>
                            </m:r>
                            <m:r>
                              <a:rPr lang="vi-VN" sz="1900" i="1">
                                <a:latin typeface="Cambria Math" panose="02040503050406030204" pitchFamily="18" charset="0"/>
                              </a:rPr>
                              <m:t>ử</m:t>
                            </m:r>
                            <m:r>
                              <m:rPr>
                                <m:sty m:val="p"/>
                              </m:rPr>
                              <a:rPr lang="vi-VN" sz="1900" i="1">
                                <a:latin typeface="Cambria Math" panose="02040503050406030204" pitchFamily="18" charset="0"/>
                              </a:rPr>
                              <m:t>a</m:t>
                            </m:r>
                          </m:e>
                          <m:sub>
                            <m:r>
                              <a:rPr lang="vi-VN" sz="1900" i="1">
                                <a:latin typeface="Cambria Math" panose="02040503050406030204" pitchFamily="18" charset="0"/>
                              </a:rPr>
                              <m:t>5</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c</m:t>
                            </m:r>
                            <m:r>
                              <a:rPr lang="vi-VN" sz="1900" i="1">
                                <a:latin typeface="Cambria Math" panose="02040503050406030204" pitchFamily="18" charset="0"/>
                              </a:rPr>
                              <m:t>ủ</m:t>
                            </m:r>
                            <m:r>
                              <m:rPr>
                                <m:sty m:val="p"/>
                              </m:rPr>
                              <a:rPr lang="vi-VN" sz="1900" i="1">
                                <a:latin typeface="Cambria Math" panose="02040503050406030204" pitchFamily="18" charset="0"/>
                              </a:rPr>
                              <m:t>a</m:t>
                            </m:r>
                          </m:e>
                          <m:sub>
                            <m:r>
                              <a:rPr lang="vi-VN" sz="1900" i="1">
                                <a:latin typeface="Cambria Math" panose="02040503050406030204" pitchFamily="18" charset="0"/>
                              </a:rPr>
                              <m:t>6</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m</m:t>
                            </m:r>
                            <m:r>
                              <a:rPr lang="vi-VN" sz="1900" i="1">
                                <a:latin typeface="Cambria Math" panose="02040503050406030204" pitchFamily="18" charset="0"/>
                              </a:rPr>
                              <m:t>ì</m:t>
                            </m:r>
                            <m:r>
                              <m:rPr>
                                <m:sty m:val="p"/>
                              </m:rPr>
                              <a:rPr lang="vi-VN" sz="1900" i="1">
                                <a:latin typeface="Cambria Math" panose="02040503050406030204" pitchFamily="18" charset="0"/>
                              </a:rPr>
                              <m:t>nh</m:t>
                            </m:r>
                          </m:e>
                          <m:sub>
                            <m:r>
                              <a:rPr lang="vi-VN" sz="1900" i="1">
                                <a:latin typeface="Cambria Math" panose="02040503050406030204" pitchFamily="18" charset="0"/>
                              </a:rPr>
                              <m:t>7</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đã</m:t>
                            </m:r>
                          </m:e>
                          <m:sub>
                            <m:r>
                              <a:rPr lang="vi-VN" sz="1900" i="1">
                                <a:latin typeface="Cambria Math" panose="02040503050406030204" pitchFamily="18" charset="0"/>
                              </a:rPr>
                              <m:t>8</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a:rPr lang="vi-VN" sz="1900" i="1">
                                <a:latin typeface="Cambria Math" panose="02040503050406030204" pitchFamily="18" charset="0"/>
                              </a:rPr>
                              <m:t>ă</m:t>
                            </m:r>
                            <m:r>
                              <m:rPr>
                                <m:sty m:val="p"/>
                              </m:rPr>
                              <a:rPr lang="vi-VN" sz="1900" i="1">
                                <a:latin typeface="Cambria Math" panose="02040503050406030204" pitchFamily="18" charset="0"/>
                              </a:rPr>
                              <m:t>n</m:t>
                            </m:r>
                          </m:e>
                          <m:sub>
                            <m:r>
                              <a:rPr lang="vi-VN" sz="1900" i="1">
                                <a:latin typeface="Cambria Math" panose="02040503050406030204" pitchFamily="18" charset="0"/>
                              </a:rPr>
                              <m:t>9</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qu</m:t>
                            </m:r>
                            <m:r>
                              <a:rPr lang="vi-VN" sz="1900" i="1">
                                <a:latin typeface="Cambria Math" panose="02040503050406030204" pitchFamily="18" charset="0"/>
                              </a:rPr>
                              <m:t>ả</m:t>
                            </m:r>
                          </m:e>
                          <m:sub>
                            <m:r>
                              <a:rPr lang="vi-VN" sz="1900" i="1">
                                <a:latin typeface="Cambria Math" panose="02040503050406030204" pitchFamily="18" charset="0"/>
                              </a:rPr>
                              <m:t>10</m:t>
                            </m:r>
                          </m:sub>
                        </m:sSub>
                        <m:r>
                          <a:rPr lang="vi-VN" sz="1900" i="1">
                            <a:latin typeface="Cambria Math" panose="02040503050406030204" pitchFamily="18" charset="0"/>
                          </a:rPr>
                          <m:t>,</m:t>
                        </m:r>
                        <m:sSub>
                          <m:sSubPr>
                            <m:ctrlPr>
                              <a:rPr lang="vi-VN" sz="1900" i="1">
                                <a:latin typeface="Cambria Math" panose="02040503050406030204" pitchFamily="18" charset="0"/>
                              </a:rPr>
                            </m:ctrlPr>
                          </m:sSubPr>
                          <m:e>
                            <m:r>
                              <m:rPr>
                                <m:sty m:val="p"/>
                              </m:rPr>
                              <a:rPr lang="vi-VN" sz="1900" i="1">
                                <a:latin typeface="Cambria Math" panose="02040503050406030204" pitchFamily="18" charset="0"/>
                              </a:rPr>
                              <m:t>t</m:t>
                            </m:r>
                            <m:r>
                              <a:rPr lang="vi-VN" sz="1900" i="1">
                                <a:latin typeface="Cambria Math" panose="02040503050406030204" pitchFamily="18" charset="0"/>
                              </a:rPr>
                              <m:t>á</m:t>
                            </m:r>
                            <m:r>
                              <m:rPr>
                                <m:sty m:val="p"/>
                              </m:rPr>
                              <a:rPr lang="vi-VN" sz="1900" i="1">
                                <a:latin typeface="Cambria Math" panose="02040503050406030204" pitchFamily="18" charset="0"/>
                              </a:rPr>
                              <m:t>o</m:t>
                            </m:r>
                          </m:e>
                          <m:sub>
                            <m:r>
                              <a:rPr lang="vi-VN" sz="1900" i="1">
                                <a:latin typeface="Cambria Math" panose="02040503050406030204" pitchFamily="18" charset="0"/>
                              </a:rPr>
                              <m:t>11</m:t>
                            </m:r>
                          </m:sub>
                        </m:sSub>
                      </m:e>
                    </m:d>
                  </m:oMath>
                </a14:m>
                <a:endParaRPr lang="vi-VN" sz="1900" dirty="0"/>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S</m:t>
                    </m:r>
                    <m:r>
                      <a:rPr lang="vi-VN" sz="1900" i="1">
                        <a:latin typeface="Cambria Math" panose="02040503050406030204" pitchFamily="18" charset="0"/>
                      </a:rPr>
                      <m:t>=11</m:t>
                    </m:r>
                  </m:oMath>
                </a14:m>
                <a:endParaRPr lang="vi-VN" sz="1900" dirty="0"/>
              </a:p>
              <a:p>
                <a:pPr lvl="1">
                  <a:buFont typeface="Courier New" panose="02070309020205020404" pitchFamily="49" charset="0"/>
                  <a:buChar char="o"/>
                </a:pPr>
                <a:endParaRPr lang="vi-VN" sz="1900" dirty="0"/>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t</m:t>
                    </m:r>
                    <m:r>
                      <a:rPr lang="vi-VN" sz="1900" i="1" dirty="0">
                        <a:latin typeface="Cambria Math" panose="02040503050406030204" pitchFamily="18" charset="0"/>
                      </a:rPr>
                      <m:t>ô</m:t>
                    </m:r>
                    <m:r>
                      <m:rPr>
                        <m:sty m:val="p"/>
                      </m:rPr>
                      <a:rPr lang="vi-VN" sz="1900" i="1" dirty="0">
                        <a:latin typeface="Cambria Math" panose="02040503050406030204" pitchFamily="18" charset="0"/>
                      </a:rPr>
                      <m:t>i</m:t>
                    </m:r>
                    <m:r>
                      <a:rPr lang="vi-VN" sz="1900" i="1">
                        <a:latin typeface="Cambria Math" panose="02040503050406030204" pitchFamily="18" charset="0"/>
                      </a:rPr>
                      <m:t>= [1</m:t>
                    </m:r>
                    <m:r>
                      <a:rPr lang="en-US" sz="1900" i="1">
                        <a:latin typeface="Cambria Math" panose="02040503050406030204" pitchFamily="18" charset="0"/>
                      </a:rPr>
                      <m:t> 0 0 0 0 0 0 0 0 0 0</m:t>
                    </m:r>
                    <m:r>
                      <a:rPr lang="vi-VN" sz="1900" i="1">
                        <a:latin typeface="Cambria Math" panose="02040503050406030204" pitchFamily="18" charset="0"/>
                      </a:rPr>
                      <m:t>]</m:t>
                    </m:r>
                  </m:oMath>
                </a14:m>
                <a:endParaRPr lang="vi-VN" sz="1900" dirty="0"/>
              </a:p>
              <a:p>
                <a:pPr lvl="1">
                  <a:buFont typeface="Courier New" panose="02070309020205020404" pitchFamily="49" charset="0"/>
                  <a:buChar char="o"/>
                </a:pPr>
                <a14:m>
                  <m:oMath xmlns:m="http://schemas.openxmlformats.org/officeDocument/2006/math">
                    <m:r>
                      <a:rPr lang="en-US" sz="1900" i="1" dirty="0">
                        <a:latin typeface="Cambria Math" panose="02040503050406030204" pitchFamily="18" charset="0"/>
                      </a:rPr>
                      <m:t>đ</m:t>
                    </m:r>
                    <m:r>
                      <m:rPr>
                        <m:sty m:val="p"/>
                      </m:rPr>
                      <a:rPr lang="en-US" sz="1900" i="1" dirty="0">
                        <a:latin typeface="Cambria Math" panose="02040503050406030204" pitchFamily="18" charset="0"/>
                      </a:rPr>
                      <m:t>ang</m:t>
                    </m:r>
                    <m:r>
                      <a:rPr lang="vi-VN" sz="1900" i="1">
                        <a:latin typeface="Cambria Math" panose="02040503050406030204" pitchFamily="18" charset="0"/>
                      </a:rPr>
                      <m:t>= [0</m:t>
                    </m:r>
                    <m:r>
                      <a:rPr lang="en-US" sz="1900" i="1">
                        <a:latin typeface="Cambria Math" panose="02040503050406030204" pitchFamily="18" charset="0"/>
                      </a:rPr>
                      <m:t> </m:t>
                    </m:r>
                    <m:r>
                      <a:rPr lang="vi-VN" sz="1900" i="1">
                        <a:latin typeface="Cambria Math" panose="02040503050406030204" pitchFamily="18" charset="0"/>
                      </a:rPr>
                      <m:t>1</m:t>
                    </m:r>
                    <m:r>
                      <a:rPr lang="en-US" sz="1900" i="1">
                        <a:latin typeface="Cambria Math" panose="02040503050406030204" pitchFamily="18" charset="0"/>
                      </a:rPr>
                      <m:t> 0 0 0 0 0 0 0 0 0</m:t>
                    </m:r>
                    <m:r>
                      <a:rPr lang="vi-VN" sz="1900" i="1">
                        <a:latin typeface="Cambria Math" panose="02040503050406030204" pitchFamily="18" charset="0"/>
                      </a:rPr>
                      <m:t>]</m:t>
                    </m:r>
                  </m:oMath>
                </a14:m>
                <a:endParaRPr lang="vi-VN" sz="1900" dirty="0"/>
              </a:p>
              <a:p>
                <a:pPr marL="342891" lvl="1" indent="0">
                  <a:buNone/>
                </a:pPr>
                <a:r>
                  <a:rPr lang="vi-VN" sz="1900" dirty="0"/>
                  <a:t>…</a:t>
                </a:r>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m</m:t>
                    </m:r>
                    <m:r>
                      <a:rPr lang="vi-VN" sz="1900" i="1" dirty="0">
                        <a:latin typeface="Cambria Math" panose="02040503050406030204" pitchFamily="18" charset="0"/>
                      </a:rPr>
                      <m:t>ì</m:t>
                    </m:r>
                    <m:r>
                      <m:rPr>
                        <m:sty m:val="p"/>
                      </m:rPr>
                      <a:rPr lang="vi-VN" sz="1900" i="1" dirty="0">
                        <a:latin typeface="Cambria Math" panose="02040503050406030204" pitchFamily="18" charset="0"/>
                      </a:rPr>
                      <m:t>nh</m:t>
                    </m:r>
                    <m:r>
                      <a:rPr lang="vi-VN" sz="1900" i="1">
                        <a:latin typeface="Cambria Math" panose="02040503050406030204" pitchFamily="18" charset="0"/>
                      </a:rPr>
                      <m:t>= [1</m:t>
                    </m:r>
                    <m:r>
                      <a:rPr lang="en-US" sz="1900" i="1">
                        <a:latin typeface="Cambria Math" panose="02040503050406030204" pitchFamily="18" charset="0"/>
                      </a:rPr>
                      <m:t> 0 0 0 0 0 </m:t>
                    </m:r>
                    <m:r>
                      <a:rPr lang="vi-VN" sz="1900" i="1">
                        <a:latin typeface="Cambria Math" panose="02040503050406030204" pitchFamily="18" charset="0"/>
                      </a:rPr>
                      <m:t>1</m:t>
                    </m:r>
                    <m:r>
                      <a:rPr lang="en-US" sz="1900" i="1">
                        <a:latin typeface="Cambria Math" panose="02040503050406030204" pitchFamily="18" charset="0"/>
                      </a:rPr>
                      <m:t> 0 0 0 0</m:t>
                    </m:r>
                    <m:r>
                      <a:rPr lang="vi-VN" sz="1900" i="1">
                        <a:latin typeface="Cambria Math" panose="02040503050406030204" pitchFamily="18" charset="0"/>
                      </a:rPr>
                      <m:t>]</m:t>
                    </m:r>
                  </m:oMath>
                </a14:m>
                <a:endParaRPr lang="vi-VN" sz="1900" dirty="0"/>
              </a:p>
              <a:p>
                <a:pPr lvl="1">
                  <a:buFont typeface="Courier New" panose="02070309020205020404" pitchFamily="49" charset="0"/>
                  <a:buChar char="o"/>
                </a:pPr>
                <a14:m>
                  <m:oMath xmlns:m="http://schemas.openxmlformats.org/officeDocument/2006/math">
                    <m:r>
                      <m:rPr>
                        <m:sty m:val="p"/>
                      </m:rPr>
                      <a:rPr lang="vi-VN" sz="1900" i="1" dirty="0">
                        <a:latin typeface="Cambria Math" panose="02040503050406030204" pitchFamily="18" charset="0"/>
                      </a:rPr>
                      <m:t>t</m:t>
                    </m:r>
                    <m:r>
                      <a:rPr lang="vi-VN" sz="1900" i="1" dirty="0">
                        <a:latin typeface="Cambria Math" panose="02040503050406030204" pitchFamily="18" charset="0"/>
                      </a:rPr>
                      <m:t>á</m:t>
                    </m:r>
                    <m:r>
                      <m:rPr>
                        <m:sty m:val="p"/>
                      </m:rPr>
                      <a:rPr lang="vi-VN" sz="1900" i="1" dirty="0">
                        <a:latin typeface="Cambria Math" panose="02040503050406030204" pitchFamily="18" charset="0"/>
                      </a:rPr>
                      <m:t>o</m:t>
                    </m:r>
                    <m:r>
                      <a:rPr lang="vi-VN" sz="1900" i="1">
                        <a:latin typeface="Cambria Math" panose="02040503050406030204" pitchFamily="18" charset="0"/>
                      </a:rPr>
                      <m:t>= [1</m:t>
                    </m:r>
                    <m:r>
                      <a:rPr lang="en-US" sz="1900" i="1">
                        <a:latin typeface="Cambria Math" panose="02040503050406030204" pitchFamily="18" charset="0"/>
                      </a:rPr>
                      <m:t> 0 0 0 0 0 0 0 0 0 </m:t>
                    </m:r>
                    <m:r>
                      <a:rPr lang="vi-VN" sz="1900" i="1">
                        <a:latin typeface="Cambria Math" panose="02040503050406030204" pitchFamily="18" charset="0"/>
                      </a:rPr>
                      <m:t>1]</m:t>
                    </m:r>
                  </m:oMath>
                </a14:m>
                <a:endParaRPr lang="vi-VN" sz="1900" dirty="0"/>
              </a:p>
              <a:p>
                <a:endParaRPr lang="en-US" sz="2200" dirty="0"/>
              </a:p>
              <a:p>
                <a:endParaRPr lang="en-US" sz="2200" dirty="0"/>
              </a:p>
              <a:p>
                <a:endParaRPr lang="vi-VN" sz="2350" dirty="0"/>
              </a:p>
              <a:p>
                <a:endParaRPr lang="en-US" sz="2350" dirty="0"/>
              </a:p>
            </p:txBody>
          </p:sp>
        </mc:Choice>
        <mc:Fallback xmlns="">
          <p:sp>
            <p:nvSpPr>
              <p:cNvPr id="3" name="Content Placeholder 2">
                <a:extLst>
                  <a:ext uri="{FF2B5EF4-FFF2-40B4-BE49-F238E27FC236}">
                    <a16:creationId xmlns:a16="http://schemas.microsoft.com/office/drawing/2014/main" id="{A9362ED3-7326-584D-AC4E-8116E74CB71A}"/>
                  </a:ext>
                </a:extLst>
              </p:cNvPr>
              <p:cNvSpPr>
                <a:spLocks noGrp="1" noRot="1" noChangeAspect="1" noMove="1" noResize="1" noEditPoints="1" noAdjustHandles="1" noChangeArrowheads="1" noChangeShapeType="1" noTextEdit="1"/>
              </p:cNvSpPr>
              <p:nvPr>
                <p:ph idx="1"/>
              </p:nvPr>
            </p:nvSpPr>
            <p:spPr>
              <a:blipFill>
                <a:blip r:embed="rId3"/>
                <a:stretch>
                  <a:fillRect l="-772" t="-1401" r="-15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4C15BE0-8180-054C-9A12-7D73EBAC04A7}"/>
              </a:ext>
            </a:extLst>
          </p:cNvPr>
          <p:cNvSpPr>
            <a:spLocks noGrp="1"/>
          </p:cNvSpPr>
          <p:nvPr>
            <p:ph type="sldNum" sz="quarter" idx="12"/>
          </p:nvPr>
        </p:nvSpPr>
        <p:spPr/>
        <p:txBody>
          <a:bodyPr/>
          <a:lstStyle/>
          <a:p>
            <a:fld id="{20B7F220-0825-4B9B-9156-FF79F33775FE}" type="slidenum">
              <a:rPr lang="vi-VN" smtClean="0"/>
              <a:t>12</a:t>
            </a:fld>
            <a:endParaRPr lang="vi-VN"/>
          </a:p>
        </p:txBody>
      </p:sp>
    </p:spTree>
    <p:extLst>
      <p:ext uri="{BB962C8B-B14F-4D97-AF65-F5344CB8AC3E}">
        <p14:creationId xmlns:p14="http://schemas.microsoft.com/office/powerpoint/2010/main" val="143712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772E-317F-5946-818C-DF35772E4492}"/>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D467A1DC-9F4F-DA46-ADEE-39968C613312}"/>
              </a:ext>
            </a:extLst>
          </p:cNvPr>
          <p:cNvSpPr>
            <a:spLocks noGrp="1"/>
          </p:cNvSpPr>
          <p:nvPr>
            <p:ph idx="1"/>
          </p:nvPr>
        </p:nvSpPr>
        <p:spPr/>
        <p:txBody>
          <a:bodyPr/>
          <a:lstStyle/>
          <a:p>
            <a:r>
              <a:rPr lang="en-US" dirty="0" err="1"/>
              <a:t>Phương</a:t>
            </a:r>
            <a:r>
              <a:rPr lang="en-US" dirty="0"/>
              <a:t> </a:t>
            </a:r>
            <a:r>
              <a:rPr lang="en-US" dirty="0" err="1"/>
              <a:t>pháp</a:t>
            </a:r>
            <a:r>
              <a:rPr lang="en-US" dirty="0"/>
              <a:t> one-hot vector </a:t>
            </a:r>
            <a:r>
              <a:rPr lang="en-US" dirty="0" err="1"/>
              <a:t>sẽ</a:t>
            </a:r>
            <a:r>
              <a:rPr lang="en-US" dirty="0"/>
              <a:t> </a:t>
            </a:r>
            <a:r>
              <a:rPr lang="en-US" dirty="0" err="1"/>
              <a:t>có</a:t>
            </a:r>
            <a:r>
              <a:rPr lang="en-US" dirty="0"/>
              <a:t> </a:t>
            </a:r>
            <a:r>
              <a:rPr lang="en-US" dirty="0" err="1"/>
              <a:t>nhiều</a:t>
            </a:r>
            <a:r>
              <a:rPr lang="en-US" dirty="0"/>
              <a:t> </a:t>
            </a:r>
            <a:r>
              <a:rPr lang="en-US" dirty="0" err="1"/>
              <a:t>hạn</a:t>
            </a:r>
            <a:r>
              <a:rPr lang="en-US" dirty="0"/>
              <a:t> </a:t>
            </a:r>
            <a:r>
              <a:rPr lang="en-US" dirty="0" err="1"/>
              <a:t>chế</a:t>
            </a:r>
            <a:endParaRPr lang="en-US" dirty="0"/>
          </a:p>
          <a:p>
            <a:pPr lvl="1"/>
            <a:r>
              <a:rPr lang="en-US" dirty="0" err="1"/>
              <a:t>Độ</a:t>
            </a:r>
            <a:r>
              <a:rPr lang="en-US" dirty="0"/>
              <a:t> </a:t>
            </a:r>
            <a:r>
              <a:rPr lang="en-US" dirty="0" err="1"/>
              <a:t>dài</a:t>
            </a:r>
            <a:r>
              <a:rPr lang="en-US" dirty="0"/>
              <a:t> </a:t>
            </a:r>
            <a:r>
              <a:rPr lang="en-US" dirty="0" err="1"/>
              <a:t>của</a:t>
            </a:r>
            <a:r>
              <a:rPr lang="en-US" dirty="0"/>
              <a:t> vector </a:t>
            </a:r>
            <a:r>
              <a:rPr lang="en-US" dirty="0" err="1"/>
              <a:t>quá</a:t>
            </a:r>
            <a:r>
              <a:rPr lang="en-US" dirty="0"/>
              <a:t> </a:t>
            </a:r>
            <a:r>
              <a:rPr lang="en-US" dirty="0" err="1"/>
              <a:t>lớn</a:t>
            </a:r>
            <a:r>
              <a:rPr lang="en-US" dirty="0"/>
              <a:t>, </a:t>
            </a:r>
            <a:r>
              <a:rPr lang="en-US" dirty="0" err="1"/>
              <a:t>bằng</a:t>
            </a:r>
            <a:r>
              <a:rPr lang="en-US" dirty="0"/>
              <a:t> </a:t>
            </a:r>
            <a:r>
              <a:rPr lang="en-US" dirty="0" err="1"/>
              <a:t>với</a:t>
            </a:r>
            <a:r>
              <a:rPr lang="en-US" dirty="0"/>
              <a:t> </a:t>
            </a:r>
            <a:r>
              <a:rPr lang="en-US" dirty="0" err="1"/>
              <a:t>độ</a:t>
            </a:r>
            <a:r>
              <a:rPr lang="en-US" dirty="0"/>
              <a:t> </a:t>
            </a:r>
            <a:r>
              <a:rPr lang="en-US" dirty="0" err="1"/>
              <a:t>dài</a:t>
            </a:r>
            <a:r>
              <a:rPr lang="en-US" dirty="0"/>
              <a:t> </a:t>
            </a:r>
            <a:r>
              <a:rPr lang="en-US" dirty="0" err="1"/>
              <a:t>của</a:t>
            </a:r>
            <a:r>
              <a:rPr lang="en-US" dirty="0"/>
              <a:t> </a:t>
            </a:r>
            <a:r>
              <a:rPr lang="en-US" dirty="0" err="1"/>
              <a:t>từ</a:t>
            </a:r>
            <a:r>
              <a:rPr lang="en-US" dirty="0"/>
              <a:t> </a:t>
            </a:r>
            <a:r>
              <a:rPr lang="en-US" dirty="0" err="1"/>
              <a:t>điển</a:t>
            </a:r>
            <a:r>
              <a:rPr lang="en-US" dirty="0"/>
              <a:t>.</a:t>
            </a:r>
          </a:p>
          <a:p>
            <a:pPr lvl="1"/>
            <a:r>
              <a:rPr lang="en-US" dirty="0" err="1"/>
              <a:t>Không</a:t>
            </a:r>
            <a:r>
              <a:rPr lang="en-US" dirty="0"/>
              <a:t> </a:t>
            </a:r>
            <a:r>
              <a:rPr lang="en-US" dirty="0" err="1"/>
              <a:t>xác</a:t>
            </a:r>
            <a:r>
              <a:rPr lang="en-US" dirty="0"/>
              <a:t> </a:t>
            </a:r>
            <a:r>
              <a:rPr lang="en-US" dirty="0" err="1"/>
              <a:t>định</a:t>
            </a:r>
            <a:r>
              <a:rPr lang="en-US" dirty="0"/>
              <a:t> </a:t>
            </a:r>
            <a:r>
              <a:rPr lang="en-US" dirty="0" err="1"/>
              <a:t>được</a:t>
            </a:r>
            <a:r>
              <a:rPr lang="en-US" dirty="0"/>
              <a:t> </a:t>
            </a:r>
            <a:r>
              <a:rPr lang="en-US" dirty="0" err="1"/>
              <a:t>tương</a:t>
            </a:r>
            <a:r>
              <a:rPr lang="en-US" dirty="0"/>
              <a:t> </a:t>
            </a:r>
            <a:r>
              <a:rPr lang="en-US" dirty="0" err="1"/>
              <a:t>quan</a:t>
            </a:r>
            <a:r>
              <a:rPr lang="en-US" dirty="0"/>
              <a:t> </a:t>
            </a:r>
            <a:r>
              <a:rPr lang="en-US" dirty="0" err="1"/>
              <a:t>ý</a:t>
            </a:r>
            <a:r>
              <a:rPr lang="en-US" dirty="0"/>
              <a:t> </a:t>
            </a:r>
            <a:r>
              <a:rPr lang="en-US" dirty="0" err="1"/>
              <a:t>nghĩa</a:t>
            </a:r>
            <a:r>
              <a:rPr lang="en-US" dirty="0"/>
              <a:t> </a:t>
            </a:r>
            <a:r>
              <a:rPr lang="en-US" dirty="0" err="1"/>
              <a:t>giữa</a:t>
            </a:r>
            <a:r>
              <a:rPr lang="en-US" dirty="0"/>
              <a:t> </a:t>
            </a:r>
            <a:r>
              <a:rPr lang="en-US" dirty="0" err="1"/>
              <a:t>các</a:t>
            </a:r>
            <a:r>
              <a:rPr lang="en-US" dirty="0"/>
              <a:t> </a:t>
            </a:r>
            <a:r>
              <a:rPr lang="en-US" dirty="0" err="1"/>
              <a:t>từ</a:t>
            </a:r>
            <a:r>
              <a:rPr lang="en-US" dirty="0"/>
              <a:t>.</a:t>
            </a:r>
          </a:p>
          <a:p>
            <a:pPr lvl="1"/>
            <a:endParaRPr lang="en-US" dirty="0"/>
          </a:p>
          <a:p>
            <a:pPr lvl="1"/>
            <a:endParaRPr lang="en-US" dirty="0"/>
          </a:p>
          <a:p>
            <a:pPr marL="0" indent="0">
              <a:buNone/>
            </a:pPr>
            <a:r>
              <a:rPr lang="en-US" dirty="0"/>
              <a:t>=&gt; </a:t>
            </a:r>
            <a:r>
              <a:rPr lang="en-US" dirty="0" err="1"/>
              <a:t>Đề</a:t>
            </a:r>
            <a:r>
              <a:rPr lang="en-US" dirty="0"/>
              <a:t> </a:t>
            </a:r>
            <a:r>
              <a:rPr lang="en-US" dirty="0" err="1"/>
              <a:t>xuất</a:t>
            </a:r>
            <a:r>
              <a:rPr lang="en-US" dirty="0"/>
              <a:t> </a:t>
            </a:r>
            <a:r>
              <a:rPr lang="en-US" dirty="0" err="1"/>
              <a:t>mô</a:t>
            </a:r>
            <a:r>
              <a:rPr lang="en-US" dirty="0"/>
              <a:t> </a:t>
            </a:r>
            <a:r>
              <a:rPr lang="en-US" dirty="0" err="1"/>
              <a:t>hình</a:t>
            </a:r>
            <a:r>
              <a:rPr lang="en-US" dirty="0"/>
              <a:t> word2vec </a:t>
            </a:r>
            <a:r>
              <a:rPr lang="en-US" dirty="0" err="1"/>
              <a:t>để</a:t>
            </a:r>
            <a:r>
              <a:rPr lang="en-US" dirty="0"/>
              <a:t>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a:t>
            </a:r>
            <a:r>
              <a:rPr lang="en-US" dirty="0" err="1"/>
              <a:t>này</a:t>
            </a:r>
            <a:r>
              <a:rPr lang="en-US" dirty="0"/>
              <a:t>.</a:t>
            </a:r>
          </a:p>
          <a:p>
            <a:pPr lvl="1"/>
            <a:endParaRPr lang="en-US" dirty="0"/>
          </a:p>
        </p:txBody>
      </p:sp>
      <p:sp>
        <p:nvSpPr>
          <p:cNvPr id="4" name="Slide Number Placeholder 3">
            <a:extLst>
              <a:ext uri="{FF2B5EF4-FFF2-40B4-BE49-F238E27FC236}">
                <a16:creationId xmlns:a16="http://schemas.microsoft.com/office/drawing/2014/main" id="{3BB2B689-1F7D-F944-BAB4-66D7E15F9B6D}"/>
              </a:ext>
            </a:extLst>
          </p:cNvPr>
          <p:cNvSpPr>
            <a:spLocks noGrp="1"/>
          </p:cNvSpPr>
          <p:nvPr>
            <p:ph type="sldNum" sz="quarter" idx="12"/>
          </p:nvPr>
        </p:nvSpPr>
        <p:spPr/>
        <p:txBody>
          <a:bodyPr/>
          <a:lstStyle/>
          <a:p>
            <a:fld id="{20B7F220-0825-4B9B-9156-FF79F33775FE}" type="slidenum">
              <a:rPr lang="vi-VN" smtClean="0"/>
              <a:t>13</a:t>
            </a:fld>
            <a:endParaRPr lang="vi-VN"/>
          </a:p>
        </p:txBody>
      </p:sp>
    </p:spTree>
    <p:extLst>
      <p:ext uri="{BB962C8B-B14F-4D97-AF65-F5344CB8AC3E}">
        <p14:creationId xmlns:p14="http://schemas.microsoft.com/office/powerpoint/2010/main" val="1592584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EB77F-08ED-4246-9BB4-234506631CCD}"/>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84944292-D10A-CE47-935D-B302607512A9}"/>
              </a:ext>
            </a:extLst>
          </p:cNvPr>
          <p:cNvSpPr>
            <a:spLocks noGrp="1"/>
          </p:cNvSpPr>
          <p:nvPr>
            <p:ph idx="1"/>
          </p:nvPr>
        </p:nvSpPr>
        <p:spPr/>
        <p:txBody>
          <a:bodyPr>
            <a:normAutofit/>
          </a:bodyPr>
          <a:lstStyle/>
          <a:p>
            <a:r>
              <a:rPr lang="vi-VN" sz="2200" dirty="0"/>
              <a:t>Word2vec là một mạng neural với duy nhất 1 tầng ẩn, </a:t>
            </a:r>
            <a:r>
              <a:rPr lang="vi-VN" dirty="0"/>
              <a:t>lấy đầu vào là một corpus lớn và đầu ra là vector(với số chiều khoảng vài trăm)</a:t>
            </a:r>
          </a:p>
          <a:p>
            <a:endParaRPr lang="vi-VN" dirty="0"/>
          </a:p>
          <a:p>
            <a:r>
              <a:rPr lang="vi-VN" dirty="0"/>
              <a:t>Với mỗi từ duy nhất trong corpus được gắn với một vector tương ứng trong không gian.</a:t>
            </a:r>
          </a:p>
          <a:p>
            <a:endParaRPr lang="vi-VN" sz="2200" dirty="0"/>
          </a:p>
          <a:p>
            <a:r>
              <a:rPr lang="vi-VN" sz="2200" dirty="0"/>
              <a:t> </a:t>
            </a:r>
            <a:r>
              <a:rPr lang="vi-VN" dirty="0"/>
              <a:t>Các word vectors được xác định trong không gian vector sao cho những từ có chung ngữ cảnh được đặt gần nhau trong không gian.</a:t>
            </a:r>
            <a:endParaRPr lang="vi-VN" sz="2200" dirty="0"/>
          </a:p>
          <a:p>
            <a:pPr marL="0" indent="0">
              <a:buNone/>
            </a:pPr>
            <a:endParaRPr lang="en-US" sz="2200" dirty="0"/>
          </a:p>
        </p:txBody>
      </p:sp>
      <p:sp>
        <p:nvSpPr>
          <p:cNvPr id="4" name="Slide Number Placeholder 3">
            <a:extLst>
              <a:ext uri="{FF2B5EF4-FFF2-40B4-BE49-F238E27FC236}">
                <a16:creationId xmlns:a16="http://schemas.microsoft.com/office/drawing/2014/main" id="{5EE99F12-D61C-9242-8C39-5D7AEC9479B3}"/>
              </a:ext>
            </a:extLst>
          </p:cNvPr>
          <p:cNvSpPr>
            <a:spLocks noGrp="1"/>
          </p:cNvSpPr>
          <p:nvPr>
            <p:ph type="sldNum" sz="quarter" idx="12"/>
          </p:nvPr>
        </p:nvSpPr>
        <p:spPr/>
        <p:txBody>
          <a:bodyPr/>
          <a:lstStyle/>
          <a:p>
            <a:fld id="{20B7F220-0825-4B9B-9156-FF79F33775FE}" type="slidenum">
              <a:rPr lang="vi-VN" smtClean="0"/>
              <a:t>14</a:t>
            </a:fld>
            <a:endParaRPr lang="vi-VN"/>
          </a:p>
        </p:txBody>
      </p:sp>
    </p:spTree>
    <p:extLst>
      <p:ext uri="{BB962C8B-B14F-4D97-AF65-F5344CB8AC3E}">
        <p14:creationId xmlns:p14="http://schemas.microsoft.com/office/powerpoint/2010/main" val="636648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64AC-4F7C-D046-AA7D-D704C5B1CC92}"/>
              </a:ext>
            </a:extLst>
          </p:cNvPr>
          <p:cNvSpPr>
            <a:spLocks noGrp="1"/>
          </p:cNvSpPr>
          <p:nvPr>
            <p:ph type="title"/>
          </p:nvPr>
        </p:nvSpPr>
        <p:spPr/>
        <p:txBody>
          <a:bodyPr/>
          <a:lstStyle/>
          <a:p>
            <a:r>
              <a:rPr lang="en-US" dirty="0"/>
              <a:t>CƠ SỞ LÝ THUYẾT</a:t>
            </a:r>
          </a:p>
        </p:txBody>
      </p:sp>
      <p:sp>
        <p:nvSpPr>
          <p:cNvPr id="4" name="Slide Number Placeholder 3">
            <a:extLst>
              <a:ext uri="{FF2B5EF4-FFF2-40B4-BE49-F238E27FC236}">
                <a16:creationId xmlns:a16="http://schemas.microsoft.com/office/drawing/2014/main" id="{6D1BFF83-70F8-7747-B1C3-2574FF21A0AB}"/>
              </a:ext>
            </a:extLst>
          </p:cNvPr>
          <p:cNvSpPr>
            <a:spLocks noGrp="1"/>
          </p:cNvSpPr>
          <p:nvPr>
            <p:ph type="sldNum" sz="quarter" idx="12"/>
          </p:nvPr>
        </p:nvSpPr>
        <p:spPr/>
        <p:txBody>
          <a:bodyPr/>
          <a:lstStyle/>
          <a:p>
            <a:fld id="{20B7F220-0825-4B9B-9156-FF79F33775FE}" type="slidenum">
              <a:rPr lang="vi-VN" smtClean="0"/>
              <a:t>15</a:t>
            </a:fld>
            <a:endParaRPr lang="vi-VN"/>
          </a:p>
        </p:txBody>
      </p:sp>
      <p:pic>
        <p:nvPicPr>
          <p:cNvPr id="5" name="Picture 4">
            <a:extLst>
              <a:ext uri="{FF2B5EF4-FFF2-40B4-BE49-F238E27FC236}">
                <a16:creationId xmlns:a16="http://schemas.microsoft.com/office/drawing/2014/main" id="{C0A6D763-9EA3-8943-9B48-1476BD816B00}"/>
              </a:ext>
            </a:extLst>
          </p:cNvPr>
          <p:cNvPicPr>
            <a:picLocks noChangeAspect="1"/>
          </p:cNvPicPr>
          <p:nvPr/>
        </p:nvPicPr>
        <p:blipFill>
          <a:blip r:embed="rId2"/>
          <a:stretch>
            <a:fillRect/>
          </a:stretch>
        </p:blipFill>
        <p:spPr>
          <a:xfrm>
            <a:off x="419100" y="2130032"/>
            <a:ext cx="8305800" cy="3429000"/>
          </a:xfrm>
          <a:prstGeom prst="rect">
            <a:avLst/>
          </a:prstGeom>
        </p:spPr>
      </p:pic>
    </p:spTree>
    <p:extLst>
      <p:ext uri="{BB962C8B-B14F-4D97-AF65-F5344CB8AC3E}">
        <p14:creationId xmlns:p14="http://schemas.microsoft.com/office/powerpoint/2010/main" val="785124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1DBA-EEC8-2B42-A4E2-518406BF81F7}"/>
              </a:ext>
            </a:extLst>
          </p:cNvPr>
          <p:cNvSpPr>
            <a:spLocks noGrp="1"/>
          </p:cNvSpPr>
          <p:nvPr>
            <p:ph type="title"/>
          </p:nvPr>
        </p:nvSpPr>
        <p:spPr/>
        <p:txBody>
          <a:bodyPr/>
          <a:lstStyle/>
          <a:p>
            <a:r>
              <a:rPr lang="en-US" dirty="0"/>
              <a:t>CƠ SỞ LÝ THUYẾT</a:t>
            </a:r>
          </a:p>
        </p:txBody>
      </p:sp>
      <p:sp>
        <p:nvSpPr>
          <p:cNvPr id="3" name="Content Placeholder 2">
            <a:extLst>
              <a:ext uri="{FF2B5EF4-FFF2-40B4-BE49-F238E27FC236}">
                <a16:creationId xmlns:a16="http://schemas.microsoft.com/office/drawing/2014/main" id="{B6979B25-69FB-2044-BA4D-657208DA1381}"/>
              </a:ext>
            </a:extLst>
          </p:cNvPr>
          <p:cNvSpPr>
            <a:spLocks noGrp="1"/>
          </p:cNvSpPr>
          <p:nvPr>
            <p:ph idx="1"/>
          </p:nvPr>
        </p:nvSpPr>
        <p:spPr/>
        <p:txBody>
          <a:bodyPr/>
          <a:lstStyle/>
          <a:p>
            <a:r>
              <a:rPr lang="vi-VN" sz="2200" dirty="0"/>
              <a:t>Word2vec bao gồm 2 model</a:t>
            </a:r>
          </a:p>
          <a:p>
            <a:endParaRPr lang="vi-VN" sz="2000" dirty="0"/>
          </a:p>
          <a:p>
            <a:pPr lvl="1" algn="just"/>
            <a:r>
              <a:rPr lang="vi-VN" sz="2050" dirty="0"/>
              <a:t>Skip-gram là mô hình dự đoán ngữ cảnh. </a:t>
            </a:r>
            <a:r>
              <a:rPr lang="en-US" sz="2050" dirty="0" err="1"/>
              <a:t>Nhiệm</a:t>
            </a:r>
            <a:r>
              <a:rPr lang="en-US" sz="2050" dirty="0"/>
              <a:t> </a:t>
            </a:r>
            <a:r>
              <a:rPr lang="en-US" sz="2050" dirty="0" err="1"/>
              <a:t>vụ</a:t>
            </a:r>
            <a:r>
              <a:rPr lang="en-US" sz="2050" dirty="0"/>
              <a:t> </a:t>
            </a:r>
            <a:r>
              <a:rPr lang="en-US" sz="2050" dirty="0" err="1"/>
              <a:t>của</a:t>
            </a:r>
            <a:r>
              <a:rPr lang="en-US" sz="2050" dirty="0"/>
              <a:t> </a:t>
            </a:r>
            <a:r>
              <a:rPr lang="en-US" sz="2050" dirty="0" err="1"/>
              <a:t>nó</a:t>
            </a:r>
            <a:r>
              <a:rPr lang="en-US" sz="2050" dirty="0"/>
              <a:t> </a:t>
            </a:r>
            <a:r>
              <a:rPr lang="en-US" sz="2050" dirty="0" err="1"/>
              <a:t>là</a:t>
            </a:r>
            <a:r>
              <a:rPr lang="en-US" sz="2050" dirty="0"/>
              <a:t> </a:t>
            </a:r>
            <a:r>
              <a:rPr lang="en-US" sz="2050" dirty="0" err="1"/>
              <a:t>khi</a:t>
            </a:r>
            <a:r>
              <a:rPr lang="en-US" sz="2050" dirty="0"/>
              <a:t> </a:t>
            </a:r>
            <a:r>
              <a:rPr lang="en-US" sz="2050" dirty="0" err="1"/>
              <a:t>cho</a:t>
            </a:r>
            <a:r>
              <a:rPr lang="en-US" sz="2050" dirty="0"/>
              <a:t> </a:t>
            </a:r>
            <a:r>
              <a:rPr lang="en-US" sz="2050" dirty="0" err="1"/>
              <a:t>một</a:t>
            </a:r>
            <a:r>
              <a:rPr lang="en-US" sz="2050" dirty="0"/>
              <a:t> </a:t>
            </a:r>
            <a:r>
              <a:rPr lang="en-US" sz="2050" dirty="0" err="1"/>
              <a:t>từ</a:t>
            </a:r>
            <a:r>
              <a:rPr lang="en-US" sz="2050" dirty="0"/>
              <a:t> </a:t>
            </a:r>
            <a:r>
              <a:rPr lang="en-US" sz="2050" dirty="0" err="1"/>
              <a:t>đích</a:t>
            </a:r>
            <a:r>
              <a:rPr lang="en-US" sz="2050" dirty="0"/>
              <a:t> </a:t>
            </a:r>
            <a:r>
              <a:rPr lang="en-US" sz="2050" dirty="0" err="1"/>
              <a:t>thì</a:t>
            </a:r>
            <a:r>
              <a:rPr lang="en-US" sz="2050" dirty="0"/>
              <a:t> </a:t>
            </a:r>
            <a:r>
              <a:rPr lang="en-US" sz="2050" dirty="0" err="1"/>
              <a:t>dự</a:t>
            </a:r>
            <a:r>
              <a:rPr lang="en-US" sz="2050" dirty="0"/>
              <a:t> </a:t>
            </a:r>
            <a:r>
              <a:rPr lang="en-US" sz="2050" dirty="0" err="1"/>
              <a:t>đoán</a:t>
            </a:r>
            <a:r>
              <a:rPr lang="en-US" sz="2050" dirty="0"/>
              <a:t> </a:t>
            </a:r>
            <a:r>
              <a:rPr lang="en-US" sz="2050" dirty="0" err="1"/>
              <a:t>các</a:t>
            </a:r>
            <a:r>
              <a:rPr lang="en-US" sz="2050" dirty="0"/>
              <a:t> </a:t>
            </a:r>
            <a:r>
              <a:rPr lang="en-US" sz="2050" dirty="0" err="1"/>
              <a:t>từ</a:t>
            </a:r>
            <a:r>
              <a:rPr lang="en-US" sz="2050" dirty="0"/>
              <a:t> </a:t>
            </a:r>
            <a:r>
              <a:rPr lang="en-US" sz="2050" dirty="0" err="1"/>
              <a:t>xung</a:t>
            </a:r>
            <a:r>
              <a:rPr lang="en-US" sz="2050" dirty="0"/>
              <a:t> </a:t>
            </a:r>
            <a:r>
              <a:rPr lang="en-US" sz="2050" dirty="0" err="1"/>
              <a:t>quanh</a:t>
            </a:r>
            <a:r>
              <a:rPr lang="en-US" sz="2050" dirty="0"/>
              <a:t>.</a:t>
            </a:r>
          </a:p>
          <a:p>
            <a:pPr lvl="1"/>
            <a:endParaRPr lang="en-US" sz="2050" dirty="0"/>
          </a:p>
          <a:p>
            <a:pPr lvl="1"/>
            <a:endParaRPr lang="en-US" sz="2050" dirty="0"/>
          </a:p>
          <a:p>
            <a:pPr lvl="1" algn="just"/>
            <a:r>
              <a:rPr lang="vi-VN" sz="2050" dirty="0"/>
              <a:t>Cbow là viết tắt của continous bag of word . Model này ngược với model skip-gram, tức là cho những từ xung quanh và dự đoán từ đích.</a:t>
            </a:r>
            <a:endParaRPr lang="en-US" sz="2050" dirty="0"/>
          </a:p>
        </p:txBody>
      </p:sp>
      <p:sp>
        <p:nvSpPr>
          <p:cNvPr id="4" name="Slide Number Placeholder 3">
            <a:extLst>
              <a:ext uri="{FF2B5EF4-FFF2-40B4-BE49-F238E27FC236}">
                <a16:creationId xmlns:a16="http://schemas.microsoft.com/office/drawing/2014/main" id="{52469064-2A14-D148-A62A-C72D64D978D3}"/>
              </a:ext>
            </a:extLst>
          </p:cNvPr>
          <p:cNvSpPr>
            <a:spLocks noGrp="1"/>
          </p:cNvSpPr>
          <p:nvPr>
            <p:ph type="sldNum" sz="quarter" idx="12"/>
          </p:nvPr>
        </p:nvSpPr>
        <p:spPr/>
        <p:txBody>
          <a:bodyPr/>
          <a:lstStyle/>
          <a:p>
            <a:fld id="{20B7F220-0825-4B9B-9156-FF79F33775FE}" type="slidenum">
              <a:rPr lang="vi-VN" smtClean="0"/>
              <a:t>16</a:t>
            </a:fld>
            <a:endParaRPr lang="vi-VN"/>
          </a:p>
        </p:txBody>
      </p:sp>
    </p:spTree>
    <p:extLst>
      <p:ext uri="{BB962C8B-B14F-4D97-AF65-F5344CB8AC3E}">
        <p14:creationId xmlns:p14="http://schemas.microsoft.com/office/powerpoint/2010/main" val="2163249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1370-1D23-D047-BA97-2875DC201E77}"/>
              </a:ext>
            </a:extLst>
          </p:cNvPr>
          <p:cNvSpPr>
            <a:spLocks noGrp="1"/>
          </p:cNvSpPr>
          <p:nvPr>
            <p:ph type="title"/>
          </p:nvPr>
        </p:nvSpPr>
        <p:spPr/>
        <p:txBody>
          <a:bodyPr/>
          <a:lstStyle/>
          <a:p>
            <a:r>
              <a:rPr lang="en-US" dirty="0"/>
              <a:t>CƠ SỞ LÝ THUYẾT</a:t>
            </a:r>
          </a:p>
        </p:txBody>
      </p:sp>
      <p:pic>
        <p:nvPicPr>
          <p:cNvPr id="6" name="Content Placeholder 5">
            <a:extLst>
              <a:ext uri="{FF2B5EF4-FFF2-40B4-BE49-F238E27FC236}">
                <a16:creationId xmlns:a16="http://schemas.microsoft.com/office/drawing/2014/main" id="{15BF80EA-4B68-2348-8960-4EAC2B29DC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3913" y="1634044"/>
            <a:ext cx="7936173" cy="4988452"/>
          </a:xfrm>
        </p:spPr>
      </p:pic>
      <p:sp>
        <p:nvSpPr>
          <p:cNvPr id="4" name="Slide Number Placeholder 3">
            <a:extLst>
              <a:ext uri="{FF2B5EF4-FFF2-40B4-BE49-F238E27FC236}">
                <a16:creationId xmlns:a16="http://schemas.microsoft.com/office/drawing/2014/main" id="{7565CBCD-25D8-1D41-9F6D-859C5F533237}"/>
              </a:ext>
            </a:extLst>
          </p:cNvPr>
          <p:cNvSpPr>
            <a:spLocks noGrp="1"/>
          </p:cNvSpPr>
          <p:nvPr>
            <p:ph type="sldNum" sz="quarter" idx="12"/>
          </p:nvPr>
        </p:nvSpPr>
        <p:spPr/>
        <p:txBody>
          <a:bodyPr/>
          <a:lstStyle/>
          <a:p>
            <a:fld id="{20B7F220-0825-4B9B-9156-FF79F33775FE}" type="slidenum">
              <a:rPr lang="vi-VN" smtClean="0"/>
              <a:t>17</a:t>
            </a:fld>
            <a:endParaRPr lang="vi-VN"/>
          </a:p>
        </p:txBody>
      </p:sp>
    </p:spTree>
    <p:extLst>
      <p:ext uri="{BB962C8B-B14F-4D97-AF65-F5344CB8AC3E}">
        <p14:creationId xmlns:p14="http://schemas.microsoft.com/office/powerpoint/2010/main" val="4203673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89707"/>
            <a:ext cx="8077200" cy="1143000"/>
          </a:xfrm>
        </p:spPr>
        <p:txBody>
          <a:bodyPr/>
          <a:lstStyle/>
          <a:p>
            <a:r>
              <a:rPr lang="en-US" dirty="0"/>
              <a:t>RECURRENT NEURAL NETWORK </a:t>
            </a:r>
            <a:br>
              <a:rPr lang="en-US" dirty="0"/>
            </a:br>
            <a:r>
              <a:rPr lang="en-US" dirty="0"/>
              <a:t>(RNN)</a:t>
            </a:r>
          </a:p>
        </p:txBody>
      </p:sp>
      <p:sp>
        <p:nvSpPr>
          <p:cNvPr id="3" name="Content Placeholder 2"/>
          <p:cNvSpPr>
            <a:spLocks noGrp="1"/>
          </p:cNvSpPr>
          <p:nvPr>
            <p:ph idx="1"/>
          </p:nvPr>
        </p:nvSpPr>
        <p:spPr>
          <a:xfrm>
            <a:off x="457200" y="1600209"/>
            <a:ext cx="8229600" cy="4525963"/>
          </a:xfrm>
        </p:spPr>
        <p:txBody>
          <a:bodyPr/>
          <a:lstStyle/>
          <a:p>
            <a:pPr algn="just"/>
            <a:r>
              <a:rPr lang="vi-VN" dirty="0"/>
              <a:t>Recurrent Neural Networks (</a:t>
            </a:r>
            <a:r>
              <a:rPr lang="vi-VN" i="1" dirty="0"/>
              <a:t>RNN</a:t>
            </a:r>
            <a:r>
              <a:rPr lang="vi-VN" dirty="0"/>
              <a:t>) là một trong những mô hình Deep learning được đánh giá có nhiều ưu điểm trong các tác vụ xử lý ngôn ngữ tự nhiên.</a:t>
            </a:r>
            <a:endParaRPr lang="en-US" dirty="0"/>
          </a:p>
          <a:p>
            <a:pPr algn="just"/>
            <a:r>
              <a:rPr lang="vi-VN" dirty="0"/>
              <a:t>Ý tưởng của RNN đó là thiết kế một Neural Network sao cho có khả năng xử lý được thông tin dạng chuỗi (</a:t>
            </a:r>
            <a:r>
              <a:rPr lang="vi-VN" i="1" dirty="0"/>
              <a:t>sequential information</a:t>
            </a:r>
            <a:r>
              <a:rPr lang="vi-VN" dirty="0"/>
              <a:t>), ví dụ một câu là một chuỗi gồm nhiều từ.</a:t>
            </a:r>
            <a:endParaRPr lang="en-US" dirty="0"/>
          </a:p>
          <a:p>
            <a:pPr algn="just"/>
            <a:endParaRPr lang="en-US"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768988" y="3826202"/>
            <a:ext cx="7917815" cy="1781225"/>
          </a:xfrm>
          <a:prstGeom prst="rect">
            <a:avLst/>
          </a:prstGeom>
        </p:spPr>
      </p:pic>
      <p:sp>
        <p:nvSpPr>
          <p:cNvPr id="5" name="Slide Number Placeholder 4">
            <a:extLst>
              <a:ext uri="{FF2B5EF4-FFF2-40B4-BE49-F238E27FC236}">
                <a16:creationId xmlns:a16="http://schemas.microsoft.com/office/drawing/2014/main" id="{753067ED-DE8A-4908-A143-90133F96E0DA}"/>
              </a:ext>
            </a:extLst>
          </p:cNvPr>
          <p:cNvSpPr>
            <a:spLocks noGrp="1"/>
          </p:cNvSpPr>
          <p:nvPr>
            <p:ph type="sldNum" sz="quarter" idx="12"/>
          </p:nvPr>
        </p:nvSpPr>
        <p:spPr/>
        <p:txBody>
          <a:bodyPr/>
          <a:lstStyle/>
          <a:p>
            <a:fld id="{20B7F220-0825-4B9B-9156-FF79F33775FE}" type="slidenum">
              <a:rPr lang="vi-VN" smtClean="0"/>
              <a:t>18</a:t>
            </a:fld>
            <a:endParaRPr lang="vi-VN"/>
          </a:p>
        </p:txBody>
      </p:sp>
    </p:spTree>
    <p:extLst>
      <p:ext uri="{BB962C8B-B14F-4D97-AF65-F5344CB8AC3E}">
        <p14:creationId xmlns:p14="http://schemas.microsoft.com/office/powerpoint/2010/main" val="720714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851DE-0591-481C-88DF-1EC109E1FFF6}"/>
              </a:ext>
            </a:extLst>
          </p:cNvPr>
          <p:cNvSpPr>
            <a:spLocks noGrp="1"/>
          </p:cNvSpPr>
          <p:nvPr>
            <p:ph type="title"/>
          </p:nvPr>
        </p:nvSpPr>
        <p:spPr/>
        <p:txBody>
          <a:bodyPr/>
          <a:lstStyle/>
          <a:p>
            <a:r>
              <a:rPr lang="en-US"/>
              <a:t>RECURRENT NEURAL NETWORK</a:t>
            </a:r>
            <a:br>
              <a:rPr lang="en-US"/>
            </a:br>
            <a:r>
              <a:rPr lang="en-US"/>
              <a:t>(RNN)</a:t>
            </a:r>
          </a:p>
        </p:txBody>
      </p:sp>
      <p:sp>
        <p:nvSpPr>
          <p:cNvPr id="6" name="Content Placeholder 5">
            <a:extLst>
              <a:ext uri="{FF2B5EF4-FFF2-40B4-BE49-F238E27FC236}">
                <a16:creationId xmlns:a16="http://schemas.microsoft.com/office/drawing/2014/main" id="{E83D74D0-6FA4-4941-8FDC-8592BB9E87A5}"/>
              </a:ext>
            </a:extLst>
          </p:cNvPr>
          <p:cNvSpPr>
            <a:spLocks noGrp="1"/>
          </p:cNvSpPr>
          <p:nvPr>
            <p:ph idx="1"/>
          </p:nvPr>
        </p:nvSpPr>
        <p:spPr>
          <a:xfrm>
            <a:off x="628650" y="2020129"/>
            <a:ext cx="7886700" cy="3980621"/>
          </a:xfrm>
        </p:spPr>
        <p:txBody>
          <a:bodyPr/>
          <a:lstStyle/>
          <a:p>
            <a:r>
              <a:rPr lang="en-US" dirty="0" err="1"/>
              <a:t>Chú</a:t>
            </a:r>
            <a:r>
              <a:rPr lang="en-US" dirty="0"/>
              <a:t> </a:t>
            </a:r>
            <a:r>
              <a:rPr lang="en-US" dirty="0" err="1"/>
              <a:t>thích</a:t>
            </a:r>
            <a:r>
              <a:rPr lang="en-US" dirty="0"/>
              <a:t> </a:t>
            </a:r>
            <a:r>
              <a:rPr lang="en-US" dirty="0" err="1"/>
              <a:t>hình</a:t>
            </a:r>
            <a:r>
              <a:rPr lang="en-US" dirty="0"/>
              <a:t> </a:t>
            </a:r>
            <a:r>
              <a:rPr lang="en-US" dirty="0" err="1"/>
              <a:t>ảnh</a:t>
            </a:r>
            <a:r>
              <a:rPr lang="en-US" dirty="0"/>
              <a:t>: 1 </a:t>
            </a:r>
            <a:r>
              <a:rPr lang="en-US" dirty="0" err="1"/>
              <a:t>hình</a:t>
            </a:r>
            <a:r>
              <a:rPr lang="en-US" dirty="0"/>
              <a:t> </a:t>
            </a:r>
            <a:r>
              <a:rPr lang="en-US" dirty="0" err="1"/>
              <a:t>ảnh</a:t>
            </a:r>
            <a:r>
              <a:rPr lang="en-US" dirty="0"/>
              <a:t> </a:t>
            </a:r>
            <a:r>
              <a:rPr lang="en-US" dirty="0" err="1"/>
              <a:t>cho</a:t>
            </a:r>
            <a:r>
              <a:rPr lang="en-US" dirty="0"/>
              <a:t> ra 1 </a:t>
            </a:r>
            <a:r>
              <a:rPr lang="en-US" dirty="0" err="1"/>
              <a:t>loạt</a:t>
            </a:r>
            <a:r>
              <a:rPr lang="en-US" dirty="0"/>
              <a:t> </a:t>
            </a:r>
            <a:r>
              <a:rPr lang="en-US" dirty="0" err="1"/>
              <a:t>từ</a:t>
            </a:r>
            <a:r>
              <a:rPr lang="en-US" dirty="0"/>
              <a:t> </a:t>
            </a:r>
            <a:r>
              <a:rPr lang="en-US" dirty="0" err="1"/>
              <a:t>mô</a:t>
            </a:r>
            <a:r>
              <a:rPr lang="en-US" dirty="0"/>
              <a:t> </a:t>
            </a:r>
            <a:r>
              <a:rPr lang="en-US" dirty="0" err="1"/>
              <a:t>tả</a:t>
            </a: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r>
              <a:rPr lang="en-US" dirty="0" err="1"/>
              <a:t>Phân</a:t>
            </a:r>
            <a:r>
              <a:rPr lang="en-US" dirty="0"/>
              <a:t> </a:t>
            </a:r>
            <a:r>
              <a:rPr lang="en-US" dirty="0" err="1"/>
              <a:t>loại</a:t>
            </a:r>
            <a:r>
              <a:rPr lang="en-US" dirty="0"/>
              <a:t>: </a:t>
            </a:r>
            <a:r>
              <a:rPr lang="en-US" dirty="0" err="1"/>
              <a:t>quyết</a:t>
            </a:r>
            <a:r>
              <a:rPr lang="en-US" dirty="0"/>
              <a:t> </a:t>
            </a:r>
            <a:r>
              <a:rPr lang="en-US" dirty="0" err="1"/>
              <a:t>định</a:t>
            </a:r>
            <a:r>
              <a:rPr lang="en-US" dirty="0"/>
              <a:t> </a:t>
            </a:r>
            <a:r>
              <a:rPr lang="en-US" dirty="0" err="1"/>
              <a:t>kết</a:t>
            </a:r>
            <a:r>
              <a:rPr lang="en-US" dirty="0"/>
              <a:t> </a:t>
            </a:r>
            <a:r>
              <a:rPr lang="en-US" dirty="0" err="1"/>
              <a:t>quả</a:t>
            </a:r>
            <a:r>
              <a:rPr lang="en-US" dirty="0"/>
              <a:t> </a:t>
            </a:r>
            <a:r>
              <a:rPr lang="en-US" dirty="0" err="1"/>
              <a:t>từ</a:t>
            </a:r>
            <a:r>
              <a:rPr lang="en-US" dirty="0"/>
              <a:t> 1 </a:t>
            </a:r>
            <a:r>
              <a:rPr lang="en-US" dirty="0" err="1"/>
              <a:t>số</a:t>
            </a:r>
            <a:r>
              <a:rPr lang="en-US" dirty="0"/>
              <a:t> </a:t>
            </a:r>
            <a:r>
              <a:rPr lang="en-US" dirty="0" err="1"/>
              <a:t>điều</a:t>
            </a:r>
            <a:r>
              <a:rPr lang="en-US" dirty="0"/>
              <a:t> </a:t>
            </a:r>
            <a:r>
              <a:rPr lang="en-US" dirty="0" err="1"/>
              <a:t>kiện</a:t>
            </a:r>
            <a:r>
              <a:rPr lang="en-US" dirty="0"/>
              <a:t> </a:t>
            </a:r>
          </a:p>
        </p:txBody>
      </p:sp>
      <p:pic>
        <p:nvPicPr>
          <p:cNvPr id="7" name="Content Placeholder 4" descr="Screen Clipping">
            <a:extLst>
              <a:ext uri="{FF2B5EF4-FFF2-40B4-BE49-F238E27FC236}">
                <a16:creationId xmlns:a16="http://schemas.microsoft.com/office/drawing/2014/main" id="{A1BEFFF3-E742-41B6-8143-CF439B9D9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143" y="2387876"/>
            <a:ext cx="1078857" cy="2064832"/>
          </a:xfrm>
          <a:prstGeom prst="rect">
            <a:avLst/>
          </a:prstGeom>
        </p:spPr>
      </p:pic>
      <p:pic>
        <p:nvPicPr>
          <p:cNvPr id="9" name="Picture 8" descr="Screen Clipping">
            <a:extLst>
              <a:ext uri="{FF2B5EF4-FFF2-40B4-BE49-F238E27FC236}">
                <a16:creationId xmlns:a16="http://schemas.microsoft.com/office/drawing/2014/main" id="{47DCDFAE-1A8A-4D2B-BB1B-D021A3FD2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688" y="3985931"/>
            <a:ext cx="985975" cy="2014819"/>
          </a:xfrm>
          <a:prstGeom prst="rect">
            <a:avLst/>
          </a:prstGeom>
        </p:spPr>
      </p:pic>
      <p:sp>
        <p:nvSpPr>
          <p:cNvPr id="3" name="Slide Number Placeholder 2">
            <a:extLst>
              <a:ext uri="{FF2B5EF4-FFF2-40B4-BE49-F238E27FC236}">
                <a16:creationId xmlns:a16="http://schemas.microsoft.com/office/drawing/2014/main" id="{AB47698D-68D3-4F3F-974E-A51F67B9DF9F}"/>
              </a:ext>
            </a:extLst>
          </p:cNvPr>
          <p:cNvSpPr>
            <a:spLocks noGrp="1"/>
          </p:cNvSpPr>
          <p:nvPr>
            <p:ph type="sldNum" sz="quarter" idx="12"/>
          </p:nvPr>
        </p:nvSpPr>
        <p:spPr/>
        <p:txBody>
          <a:bodyPr/>
          <a:lstStyle/>
          <a:p>
            <a:fld id="{20B7F220-0825-4B9B-9156-FF79F33775FE}" type="slidenum">
              <a:rPr lang="vi-VN" smtClean="0"/>
              <a:t>19</a:t>
            </a:fld>
            <a:endParaRPr lang="vi-VN"/>
          </a:p>
        </p:txBody>
      </p:sp>
    </p:spTree>
    <p:extLst>
      <p:ext uri="{BB962C8B-B14F-4D97-AF65-F5344CB8AC3E}">
        <p14:creationId xmlns:p14="http://schemas.microsoft.com/office/powerpoint/2010/main" val="123203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89707"/>
            <a:ext cx="8229600" cy="1143000"/>
          </a:xfrm>
        </p:spPr>
        <p:txBody>
          <a:bodyPr/>
          <a:lstStyle/>
          <a:p>
            <a:r>
              <a:rPr lang="vi-VN" b="1" dirty="0"/>
              <a:t>MỤC LỤC</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40125842"/>
              </p:ext>
            </p:extLst>
          </p:nvPr>
        </p:nvGraphicFramePr>
        <p:xfrm>
          <a:off x="457200" y="1600200"/>
          <a:ext cx="8229600" cy="5121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20B7F220-0825-4B9B-9156-FF79F33775FE}" type="slidenum">
              <a:rPr lang="vi-VN" smtClean="0">
                <a:latin typeface="Times New Roman" panose="02020603050405020304" pitchFamily="18" charset="0"/>
                <a:cs typeface="Times New Roman" panose="02020603050405020304" pitchFamily="18" charset="0"/>
              </a:rPr>
              <a:t>2</a:t>
            </a:fld>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1147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5983C-D9E8-426E-B932-A907EC1D14A6}"/>
              </a:ext>
            </a:extLst>
          </p:cNvPr>
          <p:cNvSpPr>
            <a:spLocks noGrp="1"/>
          </p:cNvSpPr>
          <p:nvPr>
            <p:ph idx="1"/>
          </p:nvPr>
        </p:nvSpPr>
        <p:spPr>
          <a:xfrm>
            <a:off x="344556" y="1961322"/>
            <a:ext cx="8799443" cy="4395040"/>
          </a:xfrm>
        </p:spPr>
        <p:txBody>
          <a:bodyPr/>
          <a:lstStyle/>
          <a:p>
            <a:r>
              <a:rPr lang="en-US" dirty="0" err="1"/>
              <a:t>Dịch</a:t>
            </a:r>
            <a:r>
              <a:rPr lang="en-US" dirty="0"/>
              <a:t> </a:t>
            </a:r>
            <a:r>
              <a:rPr lang="en-US" dirty="0" err="1"/>
              <a:t>thuật</a:t>
            </a:r>
            <a:r>
              <a:rPr lang="en-US" dirty="0"/>
              <a:t>: </a:t>
            </a:r>
            <a:r>
              <a:rPr lang="en-US" dirty="0" err="1"/>
              <a:t>dịch</a:t>
            </a:r>
            <a:r>
              <a:rPr lang="en-US" dirty="0"/>
              <a:t> </a:t>
            </a:r>
            <a:r>
              <a:rPr lang="en-US" dirty="0" err="1"/>
              <a:t>một</a:t>
            </a:r>
            <a:r>
              <a:rPr lang="en-US" dirty="0"/>
              <a:t> </a:t>
            </a:r>
            <a:r>
              <a:rPr lang="en-US" dirty="0" err="1"/>
              <a:t>câu</a:t>
            </a:r>
            <a:r>
              <a:rPr lang="en-US" dirty="0"/>
              <a:t> </a:t>
            </a:r>
            <a:r>
              <a:rPr lang="en-US" dirty="0" err="1"/>
              <a:t>thành</a:t>
            </a:r>
            <a:r>
              <a:rPr lang="en-US" dirty="0"/>
              <a:t> </a:t>
            </a:r>
            <a:r>
              <a:rPr lang="en-US" dirty="0" err="1"/>
              <a:t>ngôn</a:t>
            </a:r>
            <a:r>
              <a:rPr lang="en-US" dirty="0"/>
              <a:t> </a:t>
            </a:r>
            <a:r>
              <a:rPr lang="en-US" dirty="0" err="1"/>
              <a:t>ngữ</a:t>
            </a:r>
            <a:r>
              <a:rPr lang="en-US" dirty="0"/>
              <a:t> </a:t>
            </a:r>
            <a:r>
              <a:rPr lang="en-US" dirty="0" err="1"/>
              <a:t>khác</a:t>
            </a:r>
            <a:endParaRPr lang="en-US" dirty="0"/>
          </a:p>
          <a:p>
            <a:endParaRPr lang="en-US" dirty="0"/>
          </a:p>
          <a:p>
            <a:endParaRPr lang="en-US" dirty="0"/>
          </a:p>
          <a:p>
            <a:endParaRPr lang="en-US" dirty="0"/>
          </a:p>
          <a:p>
            <a:endParaRPr lang="en-US" dirty="0"/>
          </a:p>
          <a:p>
            <a:endParaRPr lang="en-US" dirty="0"/>
          </a:p>
          <a:p>
            <a:r>
              <a:rPr lang="en-US" dirty="0" err="1"/>
              <a:t>Phân</a:t>
            </a:r>
            <a:r>
              <a:rPr lang="en-US" dirty="0"/>
              <a:t> </a:t>
            </a:r>
            <a:r>
              <a:rPr lang="en-US" dirty="0" err="1"/>
              <a:t>loại</a:t>
            </a:r>
            <a:r>
              <a:rPr lang="en-US" dirty="0"/>
              <a:t> video </a:t>
            </a:r>
            <a:r>
              <a:rPr lang="en-US" dirty="0" err="1"/>
              <a:t>trên</a:t>
            </a:r>
            <a:r>
              <a:rPr lang="en-US" dirty="0"/>
              <a:t> </a:t>
            </a:r>
            <a:r>
              <a:rPr lang="en-US" dirty="0" err="1"/>
              <a:t>từng</a:t>
            </a:r>
            <a:r>
              <a:rPr lang="en-US" dirty="0"/>
              <a:t> </a:t>
            </a:r>
            <a:r>
              <a:rPr lang="en-US" dirty="0" err="1"/>
              <a:t>khung</a:t>
            </a:r>
            <a:r>
              <a:rPr lang="en-US" dirty="0"/>
              <a:t> </a:t>
            </a:r>
            <a:r>
              <a:rPr lang="en-US" dirty="0" err="1"/>
              <a:t>hình</a:t>
            </a:r>
            <a:r>
              <a:rPr lang="en-US" dirty="0"/>
              <a:t>  </a:t>
            </a:r>
          </a:p>
        </p:txBody>
      </p:sp>
      <p:pic>
        <p:nvPicPr>
          <p:cNvPr id="5" name="Picture 4" descr="Screen Clipping">
            <a:extLst>
              <a:ext uri="{FF2B5EF4-FFF2-40B4-BE49-F238E27FC236}">
                <a16:creationId xmlns:a16="http://schemas.microsoft.com/office/drawing/2014/main" id="{3C986878-A15B-4740-9309-4F8F8A72E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292" y="1505274"/>
            <a:ext cx="1721884" cy="2057687"/>
          </a:xfrm>
          <a:prstGeom prst="rect">
            <a:avLst/>
          </a:prstGeom>
        </p:spPr>
      </p:pic>
      <p:pic>
        <p:nvPicPr>
          <p:cNvPr id="7" name="Picture 6" descr="Screen Clipping">
            <a:extLst>
              <a:ext uri="{FF2B5EF4-FFF2-40B4-BE49-F238E27FC236}">
                <a16:creationId xmlns:a16="http://schemas.microsoft.com/office/drawing/2014/main" id="{4B1B2750-100E-4877-AC77-A26F685F5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277" y="4158842"/>
            <a:ext cx="1136015" cy="2014819"/>
          </a:xfrm>
          <a:prstGeom prst="rect">
            <a:avLst/>
          </a:prstGeom>
        </p:spPr>
      </p:pic>
      <p:sp>
        <p:nvSpPr>
          <p:cNvPr id="2" name="Slide Number Placeholder 1">
            <a:extLst>
              <a:ext uri="{FF2B5EF4-FFF2-40B4-BE49-F238E27FC236}">
                <a16:creationId xmlns:a16="http://schemas.microsoft.com/office/drawing/2014/main" id="{B10107CD-CDC4-4EF0-A2C0-2CBE3C65EE16}"/>
              </a:ext>
            </a:extLst>
          </p:cNvPr>
          <p:cNvSpPr>
            <a:spLocks noGrp="1"/>
          </p:cNvSpPr>
          <p:nvPr>
            <p:ph type="sldNum" sz="quarter" idx="12"/>
          </p:nvPr>
        </p:nvSpPr>
        <p:spPr/>
        <p:txBody>
          <a:bodyPr/>
          <a:lstStyle/>
          <a:p>
            <a:fld id="{20B7F220-0825-4B9B-9156-FF79F33775FE}" type="slidenum">
              <a:rPr lang="vi-VN" smtClean="0"/>
              <a:t>20</a:t>
            </a:fld>
            <a:endParaRPr lang="vi-VN"/>
          </a:p>
        </p:txBody>
      </p:sp>
      <p:sp>
        <p:nvSpPr>
          <p:cNvPr id="6" name="Title 1">
            <a:extLst>
              <a:ext uri="{FF2B5EF4-FFF2-40B4-BE49-F238E27FC236}">
                <a16:creationId xmlns:a16="http://schemas.microsoft.com/office/drawing/2014/main" id="{3C11E9E2-78B0-401A-AC98-CF0315042510}"/>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95694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7EA317-ADAD-4F98-BB9B-BAA380100569}"/>
              </a:ext>
            </a:extLst>
          </p:cNvPr>
          <p:cNvSpPr>
            <a:spLocks noGrp="1"/>
          </p:cNvSpPr>
          <p:nvPr>
            <p:ph idx="1"/>
          </p:nvPr>
        </p:nvSpPr>
        <p:spPr/>
        <p:txBody>
          <a:bodyPr/>
          <a:lstStyle/>
          <a:p>
            <a:pPr algn="just"/>
            <a:r>
              <a:rPr lang="en-US"/>
              <a:t>Là ô xanh, nhận các vector đầu vào lại mỗi b</a:t>
            </a:r>
            <a:r>
              <a:rPr lang="vi-VN"/>
              <a:t>ư</a:t>
            </a:r>
            <a:r>
              <a:rPr lang="en-US"/>
              <a:t>ớc thời gian.</a:t>
            </a:r>
          </a:p>
          <a:p>
            <a:pPr algn="just"/>
            <a:r>
              <a:rPr lang="en-US"/>
              <a:t>Có các trọng số để xác định trạng thái của RNN tại mỗi b</a:t>
            </a:r>
            <a:r>
              <a:rPr lang="vi-VN"/>
              <a:t>ư</a:t>
            </a:r>
            <a:r>
              <a:rPr lang="en-US"/>
              <a:t>ớc thời gian, khi thay đổi các trọng số, RNN sẽ xử lý khác nhau đối với vector đầu vào.</a:t>
            </a:r>
          </a:p>
        </p:txBody>
      </p:sp>
      <p:pic>
        <p:nvPicPr>
          <p:cNvPr id="5" name="Picture 4" descr="Screen Clipping">
            <a:extLst>
              <a:ext uri="{FF2B5EF4-FFF2-40B4-BE49-F238E27FC236}">
                <a16:creationId xmlns:a16="http://schemas.microsoft.com/office/drawing/2014/main" id="{325C962E-2AAB-46CB-9172-133170E3FE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736" y="3485322"/>
            <a:ext cx="1656015" cy="2004650"/>
          </a:xfrm>
          <a:prstGeom prst="rect">
            <a:avLst/>
          </a:prstGeom>
        </p:spPr>
      </p:pic>
      <p:sp>
        <p:nvSpPr>
          <p:cNvPr id="4" name="Slide Number Placeholder 3">
            <a:extLst>
              <a:ext uri="{FF2B5EF4-FFF2-40B4-BE49-F238E27FC236}">
                <a16:creationId xmlns:a16="http://schemas.microsoft.com/office/drawing/2014/main" id="{5C1E8DC8-F6E5-456E-804C-E79D37EABDA5}"/>
              </a:ext>
            </a:extLst>
          </p:cNvPr>
          <p:cNvSpPr>
            <a:spLocks noGrp="1"/>
          </p:cNvSpPr>
          <p:nvPr>
            <p:ph type="sldNum" sz="quarter" idx="12"/>
          </p:nvPr>
        </p:nvSpPr>
        <p:spPr/>
        <p:txBody>
          <a:bodyPr/>
          <a:lstStyle/>
          <a:p>
            <a:fld id="{20B7F220-0825-4B9B-9156-FF79F33775FE}" type="slidenum">
              <a:rPr lang="vi-VN" smtClean="0"/>
              <a:t>21</a:t>
            </a:fld>
            <a:endParaRPr lang="vi-VN"/>
          </a:p>
        </p:txBody>
      </p:sp>
      <p:sp>
        <p:nvSpPr>
          <p:cNvPr id="9" name="Title 1">
            <a:extLst>
              <a:ext uri="{FF2B5EF4-FFF2-40B4-BE49-F238E27FC236}">
                <a16:creationId xmlns:a16="http://schemas.microsoft.com/office/drawing/2014/main" id="{D1F79AE5-C53A-47DB-8348-D4661DE7A7CA}"/>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65846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D74479-F1BA-43EA-BDD7-AE397472AA41}"/>
              </a:ext>
            </a:extLst>
          </p:cNvPr>
          <p:cNvSpPr>
            <a:spLocks noGrp="1"/>
          </p:cNvSpPr>
          <p:nvPr>
            <p:ph idx="1"/>
          </p:nvPr>
        </p:nvSpPr>
        <p:spPr>
          <a:xfrm>
            <a:off x="628650" y="1960493"/>
            <a:ext cx="7886700" cy="3529479"/>
          </a:xfrm>
        </p:spPr>
        <p:txBody>
          <a:bodyPr/>
          <a:lstStyle/>
          <a:p>
            <a:r>
              <a:rPr lang="en-US"/>
              <a:t>Tạo ra các vector đầu ra dựa trên trạng thái của RNN</a:t>
            </a:r>
          </a:p>
        </p:txBody>
      </p:sp>
      <p:pic>
        <p:nvPicPr>
          <p:cNvPr id="5" name="Picture 4" descr="Screen Clipping">
            <a:extLst>
              <a:ext uri="{FF2B5EF4-FFF2-40B4-BE49-F238E27FC236}">
                <a16:creationId xmlns:a16="http://schemas.microsoft.com/office/drawing/2014/main" id="{3CE56B1F-D331-4B11-AD77-026F08670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517" y="2710666"/>
            <a:ext cx="3650966" cy="2779307"/>
          </a:xfrm>
          <a:prstGeom prst="rect">
            <a:avLst/>
          </a:prstGeom>
        </p:spPr>
      </p:pic>
      <p:sp>
        <p:nvSpPr>
          <p:cNvPr id="4" name="Slide Number Placeholder 3">
            <a:extLst>
              <a:ext uri="{FF2B5EF4-FFF2-40B4-BE49-F238E27FC236}">
                <a16:creationId xmlns:a16="http://schemas.microsoft.com/office/drawing/2014/main" id="{83E4358E-2DF4-4CDC-8975-62AE84497F1C}"/>
              </a:ext>
            </a:extLst>
          </p:cNvPr>
          <p:cNvSpPr>
            <a:spLocks noGrp="1"/>
          </p:cNvSpPr>
          <p:nvPr>
            <p:ph type="sldNum" sz="quarter" idx="12"/>
          </p:nvPr>
        </p:nvSpPr>
        <p:spPr/>
        <p:txBody>
          <a:bodyPr/>
          <a:lstStyle/>
          <a:p>
            <a:fld id="{20B7F220-0825-4B9B-9156-FF79F33775FE}" type="slidenum">
              <a:rPr lang="vi-VN" smtClean="0"/>
              <a:t>22</a:t>
            </a:fld>
            <a:endParaRPr lang="vi-VN"/>
          </a:p>
        </p:txBody>
      </p:sp>
      <p:sp>
        <p:nvSpPr>
          <p:cNvPr id="8" name="Title 1">
            <a:extLst>
              <a:ext uri="{FF2B5EF4-FFF2-40B4-BE49-F238E27FC236}">
                <a16:creationId xmlns:a16="http://schemas.microsoft.com/office/drawing/2014/main" id="{4FB2DA77-CB7F-4A62-80F6-47F5D09E27A3}"/>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876678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2685C7-DAFA-49B6-A014-0606C09DCB8A}"/>
              </a:ext>
            </a:extLst>
          </p:cNvPr>
          <p:cNvSpPr>
            <a:spLocks noGrp="1"/>
          </p:cNvSpPr>
          <p:nvPr>
            <p:ph idx="1"/>
          </p:nvPr>
        </p:nvSpPr>
        <p:spPr/>
        <p:txBody>
          <a:bodyPr/>
          <a:lstStyle/>
          <a:p>
            <a:r>
              <a:rPr lang="en-US">
                <a:latin typeface="Calibri (Body)"/>
                <a:cs typeface="Times New Roman" panose="02020603050405020304" pitchFamily="18" charset="0"/>
              </a:rPr>
              <a:t>Xử</a:t>
            </a:r>
            <a:r>
              <a:rPr lang="en-US">
                <a:latin typeface="Calibri (Body)"/>
              </a:rPr>
              <a:t> lý </a:t>
            </a:r>
            <a:r>
              <a:rPr lang="en-US">
                <a:latin typeface="Calibri (Body)"/>
                <a:cs typeface="Times New Roman" panose="02020603050405020304" pitchFamily="18" charset="0"/>
              </a:rPr>
              <a:t>một chuỗi các vector X, áp dụng công thức RNN tại mỗi b</a:t>
            </a:r>
            <a:r>
              <a:rPr lang="vi-VN">
                <a:latin typeface="Calibri (Body)"/>
                <a:cs typeface="Times New Roman" panose="02020603050405020304" pitchFamily="18" charset="0"/>
              </a:rPr>
              <a:t>ư</a:t>
            </a:r>
            <a:r>
              <a:rPr lang="en-US">
                <a:latin typeface="Calibri (Body)"/>
                <a:cs typeface="Times New Roman" panose="02020603050405020304" pitchFamily="18" charset="0"/>
              </a:rPr>
              <a:t>ớc thời gian: (chú ý công thức và tham số là giống nhau tại mỗi b</a:t>
            </a:r>
            <a:r>
              <a:rPr lang="vi-VN">
                <a:latin typeface="Calibri (Body)"/>
                <a:cs typeface="Times New Roman" panose="02020603050405020304" pitchFamily="18" charset="0"/>
              </a:rPr>
              <a:t>ư</a:t>
            </a:r>
            <a:r>
              <a:rPr lang="en-US">
                <a:latin typeface="Calibri (Body)"/>
                <a:cs typeface="Times New Roman" panose="02020603050405020304" pitchFamily="18" charset="0"/>
              </a:rPr>
              <a:t>ớc thời gian)</a:t>
            </a:r>
          </a:p>
        </p:txBody>
      </p:sp>
      <p:pic>
        <p:nvPicPr>
          <p:cNvPr id="5" name="Picture 4" descr="Screen Clipping">
            <a:extLst>
              <a:ext uri="{FF2B5EF4-FFF2-40B4-BE49-F238E27FC236}">
                <a16:creationId xmlns:a16="http://schemas.microsoft.com/office/drawing/2014/main" id="{D3093ECD-3BCA-421C-88ED-D6491CF7B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031" y="3283804"/>
            <a:ext cx="4536914" cy="1800476"/>
          </a:xfrm>
          <a:prstGeom prst="rect">
            <a:avLst/>
          </a:prstGeom>
        </p:spPr>
      </p:pic>
      <p:pic>
        <p:nvPicPr>
          <p:cNvPr id="7" name="Picture 6" descr="Screen Clipping">
            <a:extLst>
              <a:ext uri="{FF2B5EF4-FFF2-40B4-BE49-F238E27FC236}">
                <a16:creationId xmlns:a16="http://schemas.microsoft.com/office/drawing/2014/main" id="{0C5DF7EC-10F1-4E0C-8A62-2BB215DA2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325" y="3037928"/>
            <a:ext cx="1307489" cy="2650701"/>
          </a:xfrm>
          <a:prstGeom prst="rect">
            <a:avLst/>
          </a:prstGeom>
        </p:spPr>
      </p:pic>
      <p:sp>
        <p:nvSpPr>
          <p:cNvPr id="4" name="Slide Number Placeholder 3">
            <a:extLst>
              <a:ext uri="{FF2B5EF4-FFF2-40B4-BE49-F238E27FC236}">
                <a16:creationId xmlns:a16="http://schemas.microsoft.com/office/drawing/2014/main" id="{CC302431-6ACC-44DE-BB57-8C1414EC8D4E}"/>
              </a:ext>
            </a:extLst>
          </p:cNvPr>
          <p:cNvSpPr>
            <a:spLocks noGrp="1"/>
          </p:cNvSpPr>
          <p:nvPr>
            <p:ph type="sldNum" sz="quarter" idx="12"/>
          </p:nvPr>
        </p:nvSpPr>
        <p:spPr/>
        <p:txBody>
          <a:bodyPr/>
          <a:lstStyle/>
          <a:p>
            <a:fld id="{20B7F220-0825-4B9B-9156-FF79F33775FE}" type="slidenum">
              <a:rPr lang="vi-VN" smtClean="0"/>
              <a:t>23</a:t>
            </a:fld>
            <a:endParaRPr lang="vi-VN"/>
          </a:p>
        </p:txBody>
      </p:sp>
      <p:sp>
        <p:nvSpPr>
          <p:cNvPr id="10" name="Title 1">
            <a:extLst>
              <a:ext uri="{FF2B5EF4-FFF2-40B4-BE49-F238E27FC236}">
                <a16:creationId xmlns:a16="http://schemas.microsoft.com/office/drawing/2014/main" id="{567D2B0D-3A81-486A-8EC8-D612CBA16813}"/>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16845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DCD62-9304-4CD0-9170-F5EF203AF4C8}"/>
              </a:ext>
            </a:extLst>
          </p:cNvPr>
          <p:cNvSpPr>
            <a:spLocks noGrp="1"/>
          </p:cNvSpPr>
          <p:nvPr>
            <p:ph idx="1"/>
          </p:nvPr>
        </p:nvSpPr>
        <p:spPr>
          <a:xfrm>
            <a:off x="457200" y="1332708"/>
            <a:ext cx="8229600" cy="4793462"/>
          </a:xfrm>
        </p:spPr>
        <p:txBody>
          <a:bodyPr/>
          <a:lstStyle/>
          <a:p>
            <a:r>
              <a:rPr lang="en-US"/>
              <a:t>Chỉ có 1 trạng thái ẩn </a:t>
            </a:r>
            <a:r>
              <a:rPr lang="en-US" b="1" i="1"/>
              <a:t>h</a:t>
            </a:r>
            <a:r>
              <a:rPr lang="en-US"/>
              <a:t> duy nhất. Công thức RNN cho biết làm thế nào cập nhật trạng thái ẩn </a:t>
            </a:r>
            <a:r>
              <a:rPr lang="en-US" b="1" i="1"/>
              <a:t>h</a:t>
            </a:r>
            <a:r>
              <a:rPr lang="en-US"/>
              <a:t> nh</a:t>
            </a:r>
            <a:r>
              <a:rPr lang="vi-VN"/>
              <a:t>ư</a:t>
            </a:r>
            <a:r>
              <a:rPr lang="en-US"/>
              <a:t> là 1 giá trị của tầng ẩn trong b</a:t>
            </a:r>
            <a:r>
              <a:rPr lang="vi-VN"/>
              <a:t>ư</a:t>
            </a:r>
            <a:r>
              <a:rPr lang="en-US"/>
              <a:t>ớc thời gian tr</a:t>
            </a:r>
            <a:r>
              <a:rPr lang="vi-VN"/>
              <a:t>ư</a:t>
            </a:r>
            <a:r>
              <a:rPr lang="en-US"/>
              <a:t>ớc với đầu vào hiện tại </a:t>
            </a:r>
            <a:r>
              <a:rPr lang="en-US" b="1" i="1"/>
              <a:t>X</a:t>
            </a:r>
            <a:r>
              <a:rPr lang="en-US" b="1" i="1" baseline="-25000"/>
              <a:t>t</a:t>
            </a:r>
            <a:r>
              <a:rPr lang="en-US"/>
              <a:t>.</a:t>
            </a:r>
          </a:p>
          <a:p>
            <a:r>
              <a:rPr lang="en-US"/>
              <a:t>Các ma trận trọng số </a:t>
            </a:r>
            <a:r>
              <a:rPr lang="en-US" b="1" i="1"/>
              <a:t>W</a:t>
            </a:r>
            <a:r>
              <a:rPr lang="en-US" b="1" i="1" baseline="-25000"/>
              <a:t>hh</a:t>
            </a:r>
            <a:r>
              <a:rPr lang="en-US" b="1" i="1"/>
              <a:t>, W</a:t>
            </a:r>
            <a:r>
              <a:rPr lang="en-US" b="1" i="1" baseline="-25000"/>
              <a:t>xh</a:t>
            </a:r>
            <a:r>
              <a:rPr lang="en-US"/>
              <a:t> sẽ phóng đại các giá trị tầng ẩn b</a:t>
            </a:r>
            <a:r>
              <a:rPr lang="vi-VN"/>
              <a:t>ư</a:t>
            </a:r>
            <a:r>
              <a:rPr lang="en-US"/>
              <a:t>ớc th</a:t>
            </a:r>
            <a:r>
              <a:rPr lang="vi-VN"/>
              <a:t>ơ</a:t>
            </a:r>
            <a:r>
              <a:rPr lang="en-US"/>
              <a:t>̀i gian tr</a:t>
            </a:r>
            <a:r>
              <a:rPr lang="vi-VN"/>
              <a:t>ư</a:t>
            </a:r>
            <a:r>
              <a:rPr lang="en-US"/>
              <a:t>ớc và đầu vào hiện tại </a:t>
            </a:r>
            <a:r>
              <a:rPr lang="en-US" b="1" i="1"/>
              <a:t>X</a:t>
            </a:r>
            <a:r>
              <a:rPr lang="en-US" b="1" i="1" baseline="-25000"/>
              <a:t>t</a:t>
            </a:r>
            <a:r>
              <a:rPr lang="en-US"/>
              <a:t>, sau đó cộng 2 giá trị lại với nhau và tính Tanh() của giá trị đó. Sau đó cập nhật với trạng thái ẩn tại b</a:t>
            </a:r>
            <a:r>
              <a:rPr lang="vi-VN"/>
              <a:t>ư</a:t>
            </a:r>
            <a:r>
              <a:rPr lang="en-US"/>
              <a:t>ớc thời gian t.</a:t>
            </a:r>
          </a:p>
          <a:p>
            <a:r>
              <a:rPr lang="en-US"/>
              <a:t>Sau đó sẽ dự đoán đầu ra dựa vào </a:t>
            </a:r>
            <a:r>
              <a:rPr lang="en-US" b="1" i="1"/>
              <a:t>h</a:t>
            </a:r>
            <a:r>
              <a:rPr lang="en-US" b="1" i="1" baseline="-25000"/>
              <a:t>t</a:t>
            </a:r>
            <a:r>
              <a:rPr lang="en-US"/>
              <a:t> và ma trận trọng số </a:t>
            </a:r>
            <a:r>
              <a:rPr lang="en-US" b="1" i="1"/>
              <a:t>W</a:t>
            </a:r>
            <a:r>
              <a:rPr lang="en-US" b="1" i="1" baseline="-25000"/>
              <a:t>hy</a:t>
            </a:r>
          </a:p>
        </p:txBody>
      </p:sp>
      <p:sp>
        <p:nvSpPr>
          <p:cNvPr id="4" name="Slide Number Placeholder 3">
            <a:extLst>
              <a:ext uri="{FF2B5EF4-FFF2-40B4-BE49-F238E27FC236}">
                <a16:creationId xmlns:a16="http://schemas.microsoft.com/office/drawing/2014/main" id="{03A9B594-5E4A-4333-92B9-CBE86E4D8867}"/>
              </a:ext>
            </a:extLst>
          </p:cNvPr>
          <p:cNvSpPr>
            <a:spLocks noGrp="1"/>
          </p:cNvSpPr>
          <p:nvPr>
            <p:ph type="sldNum" sz="quarter" idx="12"/>
          </p:nvPr>
        </p:nvSpPr>
        <p:spPr/>
        <p:txBody>
          <a:bodyPr/>
          <a:lstStyle/>
          <a:p>
            <a:fld id="{20B7F220-0825-4B9B-9156-FF79F33775FE}" type="slidenum">
              <a:rPr lang="vi-VN" smtClean="0"/>
              <a:t>24</a:t>
            </a:fld>
            <a:endParaRPr lang="vi-VN"/>
          </a:p>
        </p:txBody>
      </p:sp>
      <p:sp>
        <p:nvSpPr>
          <p:cNvPr id="7" name="Title 1">
            <a:extLst>
              <a:ext uri="{FF2B5EF4-FFF2-40B4-BE49-F238E27FC236}">
                <a16:creationId xmlns:a16="http://schemas.microsoft.com/office/drawing/2014/main" id="{2A7B09E6-804C-48DA-8D7B-1CA97C79C076}"/>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pic>
        <p:nvPicPr>
          <p:cNvPr id="8" name="Content Placeholder 4" descr="Screen Clipping">
            <a:extLst>
              <a:ext uri="{FF2B5EF4-FFF2-40B4-BE49-F238E27FC236}">
                <a16:creationId xmlns:a16="http://schemas.microsoft.com/office/drawing/2014/main" id="{FEBCCAE8-1C96-41C8-B335-C56421D38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060" y="4235115"/>
            <a:ext cx="5644350" cy="2486372"/>
          </a:xfrm>
          <a:prstGeom prst="rect">
            <a:avLst/>
          </a:prstGeom>
        </p:spPr>
      </p:pic>
    </p:spTree>
    <p:extLst>
      <p:ext uri="{BB962C8B-B14F-4D97-AF65-F5344CB8AC3E}">
        <p14:creationId xmlns:p14="http://schemas.microsoft.com/office/powerpoint/2010/main" val="1684197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792A6-5436-4E70-8B64-E4263C8F09E1}"/>
              </a:ext>
            </a:extLst>
          </p:cNvPr>
          <p:cNvSpPr>
            <a:spLocks noGrp="1"/>
          </p:cNvSpPr>
          <p:nvPr>
            <p:ph idx="1"/>
          </p:nvPr>
        </p:nvSpPr>
        <p:spPr/>
        <p:txBody>
          <a:bodyPr/>
          <a:lstStyle/>
          <a:p>
            <a:r>
              <a:rPr lang="en-US" dirty="0" err="1"/>
              <a:t>Ví</a:t>
            </a:r>
            <a:r>
              <a:rPr lang="en-US" dirty="0"/>
              <a:t> </a:t>
            </a:r>
            <a:r>
              <a:rPr lang="en-US" dirty="0" err="1"/>
              <a:t>dụ</a:t>
            </a:r>
            <a:r>
              <a:rPr lang="en-US" dirty="0"/>
              <a:t> </a:t>
            </a:r>
            <a:r>
              <a:rPr lang="en-US" dirty="0" err="1"/>
              <a:t>huấn</a:t>
            </a:r>
            <a:r>
              <a:rPr lang="en-US" dirty="0"/>
              <a:t> </a:t>
            </a:r>
            <a:r>
              <a:rPr lang="en-US" dirty="0" err="1"/>
              <a:t>luyện</a:t>
            </a:r>
            <a:r>
              <a:rPr lang="en-US" dirty="0"/>
              <a:t> RNN:</a:t>
            </a:r>
          </a:p>
          <a:p>
            <a:pPr marL="0" indent="0">
              <a:buNone/>
            </a:pPr>
            <a:r>
              <a:rPr lang="en-US" dirty="0"/>
              <a:t>		</a:t>
            </a:r>
            <a:r>
              <a:rPr lang="en-US" dirty="0" err="1"/>
              <a:t>Bô</a:t>
            </a:r>
            <a:r>
              <a:rPr lang="en-US" dirty="0"/>
              <a:t>̣ </a:t>
            </a:r>
            <a:r>
              <a:rPr lang="en-US" dirty="0" err="1"/>
              <a:t>tư</a:t>
            </a:r>
            <a:r>
              <a:rPr lang="en-US" dirty="0"/>
              <a:t>̀ </a:t>
            </a:r>
            <a:r>
              <a:rPr lang="en-US" dirty="0" err="1"/>
              <a:t>vựng</a:t>
            </a:r>
            <a:r>
              <a:rPr lang="en-US" dirty="0"/>
              <a:t> [h, e, l, o].</a:t>
            </a:r>
          </a:p>
          <a:p>
            <a:pPr marL="0" indent="0">
              <a:buNone/>
            </a:pPr>
            <a:r>
              <a:rPr lang="en-US" dirty="0"/>
              <a:t>		</a:t>
            </a:r>
            <a:r>
              <a:rPr lang="en-US" dirty="0" err="1"/>
              <a:t>Chuỗi</a:t>
            </a:r>
            <a:r>
              <a:rPr lang="en-US" dirty="0"/>
              <a:t> </a:t>
            </a:r>
            <a:r>
              <a:rPr lang="en-US" dirty="0" err="1"/>
              <a:t>tư</a:t>
            </a:r>
            <a:r>
              <a:rPr lang="en-US" dirty="0"/>
              <a:t>̀ </a:t>
            </a:r>
            <a:r>
              <a:rPr lang="en-US" dirty="0" err="1"/>
              <a:t>huấn</a:t>
            </a:r>
            <a:r>
              <a:rPr lang="en-US" dirty="0"/>
              <a:t> </a:t>
            </a:r>
            <a:r>
              <a:rPr lang="en-US" dirty="0" err="1"/>
              <a:t>luyện</a:t>
            </a:r>
            <a:r>
              <a:rPr lang="en-US" dirty="0"/>
              <a:t>: “hello”</a:t>
            </a:r>
          </a:p>
          <a:p>
            <a:endParaRPr lang="en-US" dirty="0"/>
          </a:p>
          <a:p>
            <a:pPr marL="0" indent="0">
              <a:buNone/>
            </a:pPr>
            <a:r>
              <a:rPr lang="en-US" dirty="0"/>
              <a:t>1) </a:t>
            </a:r>
            <a:r>
              <a:rPr lang="en-US" dirty="0" err="1"/>
              <a:t>Truyền</a:t>
            </a:r>
            <a:r>
              <a:rPr lang="en-US" dirty="0"/>
              <a:t> </a:t>
            </a:r>
            <a:r>
              <a:rPr lang="en-US" dirty="0" err="1"/>
              <a:t>cùng</a:t>
            </a:r>
            <a:r>
              <a:rPr lang="en-US" dirty="0"/>
              <a:t> </a:t>
            </a:r>
            <a:r>
              <a:rPr lang="en-US" dirty="0" err="1"/>
              <a:t>lúc</a:t>
            </a:r>
            <a:r>
              <a:rPr lang="en-US" dirty="0"/>
              <a:t> </a:t>
            </a:r>
            <a:r>
              <a:rPr lang="en-US" dirty="0" err="1"/>
              <a:t>các</a:t>
            </a:r>
            <a:r>
              <a:rPr lang="en-US" dirty="0"/>
              <a:t> </a:t>
            </a:r>
            <a:r>
              <a:rPr lang="en-US" dirty="0" err="1"/>
              <a:t>ky</a:t>
            </a:r>
            <a:r>
              <a:rPr lang="en-US" dirty="0"/>
              <a:t>́ </a:t>
            </a:r>
            <a:r>
              <a:rPr lang="en-US" dirty="0" err="1"/>
              <a:t>tư</a:t>
            </a:r>
            <a:r>
              <a:rPr lang="en-US" dirty="0"/>
              <a:t>̣ </a:t>
            </a:r>
            <a:r>
              <a:rPr lang="en-US" dirty="0" err="1"/>
              <a:t>vào</a:t>
            </a:r>
            <a:r>
              <a:rPr lang="en-US" dirty="0"/>
              <a:t> RNN</a:t>
            </a:r>
          </a:p>
        </p:txBody>
      </p:sp>
      <p:pic>
        <p:nvPicPr>
          <p:cNvPr id="5" name="Picture 4" descr="Screen Clipping">
            <a:extLst>
              <a:ext uri="{FF2B5EF4-FFF2-40B4-BE49-F238E27FC236}">
                <a16:creationId xmlns:a16="http://schemas.microsoft.com/office/drawing/2014/main" id="{7EE9DFC5-5A6E-4DEB-B4F7-56971D432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835" y="3964490"/>
            <a:ext cx="3386610" cy="978830"/>
          </a:xfrm>
          <a:prstGeom prst="rect">
            <a:avLst/>
          </a:prstGeom>
        </p:spPr>
      </p:pic>
      <p:sp>
        <p:nvSpPr>
          <p:cNvPr id="4" name="Slide Number Placeholder 3">
            <a:extLst>
              <a:ext uri="{FF2B5EF4-FFF2-40B4-BE49-F238E27FC236}">
                <a16:creationId xmlns:a16="http://schemas.microsoft.com/office/drawing/2014/main" id="{1C837316-3332-40E7-B119-B7F1EA4A19D1}"/>
              </a:ext>
            </a:extLst>
          </p:cNvPr>
          <p:cNvSpPr>
            <a:spLocks noGrp="1"/>
          </p:cNvSpPr>
          <p:nvPr>
            <p:ph type="sldNum" sz="quarter" idx="12"/>
          </p:nvPr>
        </p:nvSpPr>
        <p:spPr/>
        <p:txBody>
          <a:bodyPr/>
          <a:lstStyle/>
          <a:p>
            <a:fld id="{20B7F220-0825-4B9B-9156-FF79F33775FE}" type="slidenum">
              <a:rPr lang="vi-VN" smtClean="0"/>
              <a:t>25</a:t>
            </a:fld>
            <a:endParaRPr lang="vi-VN"/>
          </a:p>
        </p:txBody>
      </p:sp>
      <p:sp>
        <p:nvSpPr>
          <p:cNvPr id="8" name="Title 1">
            <a:extLst>
              <a:ext uri="{FF2B5EF4-FFF2-40B4-BE49-F238E27FC236}">
                <a16:creationId xmlns:a16="http://schemas.microsoft.com/office/drawing/2014/main" id="{FB941173-05C0-4E91-B7BB-E588D4385FD3}"/>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09946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748294-09C2-41FD-B2B5-13C1C0BE1406}"/>
              </a:ext>
            </a:extLst>
          </p:cNvPr>
          <p:cNvSpPr>
            <a:spLocks noGrp="1"/>
          </p:cNvSpPr>
          <p:nvPr>
            <p:ph idx="1"/>
          </p:nvPr>
        </p:nvSpPr>
        <p:spPr>
          <a:xfrm>
            <a:off x="371061" y="1616764"/>
            <a:ext cx="8603973" cy="4739597"/>
          </a:xfrm>
        </p:spPr>
        <p:txBody>
          <a:bodyPr/>
          <a:lstStyle/>
          <a:p>
            <a:pPr marL="0" indent="0">
              <a:buNone/>
            </a:pPr>
            <a:r>
              <a:rPr lang="en-US"/>
              <a:t>2) </a:t>
            </a:r>
            <a:r>
              <a:rPr lang="vi-VN"/>
              <a:t>Bắt đầu bằng ký tự "h", áp dụng công thức để tính trạng thái RNN tại mỗi bước thời gian. Giả sử chỉ có 3 số trong trạng thái ẩn, sẽ biến chúng thành các vector đại diện, tại mỗi bước thời gian, tổng hợp các kí tự từ trước đến lúc đó.</a:t>
            </a:r>
            <a:endParaRPr lang="en-US"/>
          </a:p>
        </p:txBody>
      </p:sp>
      <p:pic>
        <p:nvPicPr>
          <p:cNvPr id="5" name="Picture 4" descr="Screen Clipping">
            <a:extLst>
              <a:ext uri="{FF2B5EF4-FFF2-40B4-BE49-F238E27FC236}">
                <a16:creationId xmlns:a16="http://schemas.microsoft.com/office/drawing/2014/main" id="{484AD513-B03C-46D4-92A4-2263AB97C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594" y="3042825"/>
            <a:ext cx="3750992" cy="2957925"/>
          </a:xfrm>
          <a:prstGeom prst="rect">
            <a:avLst/>
          </a:prstGeom>
        </p:spPr>
      </p:pic>
      <p:sp>
        <p:nvSpPr>
          <p:cNvPr id="2" name="Slide Number Placeholder 1">
            <a:extLst>
              <a:ext uri="{FF2B5EF4-FFF2-40B4-BE49-F238E27FC236}">
                <a16:creationId xmlns:a16="http://schemas.microsoft.com/office/drawing/2014/main" id="{A914B5DF-5B6C-4B58-992A-3E44E2ECF4C1}"/>
              </a:ext>
            </a:extLst>
          </p:cNvPr>
          <p:cNvSpPr>
            <a:spLocks noGrp="1"/>
          </p:cNvSpPr>
          <p:nvPr>
            <p:ph type="sldNum" sz="quarter" idx="12"/>
          </p:nvPr>
        </p:nvSpPr>
        <p:spPr/>
        <p:txBody>
          <a:bodyPr/>
          <a:lstStyle/>
          <a:p>
            <a:fld id="{20B7F220-0825-4B9B-9156-FF79F33775FE}" type="slidenum">
              <a:rPr lang="vi-VN" smtClean="0"/>
              <a:t>26</a:t>
            </a:fld>
            <a:endParaRPr lang="vi-VN"/>
          </a:p>
        </p:txBody>
      </p:sp>
      <p:sp>
        <p:nvSpPr>
          <p:cNvPr id="6" name="Title 1">
            <a:extLst>
              <a:ext uri="{FF2B5EF4-FFF2-40B4-BE49-F238E27FC236}">
                <a16:creationId xmlns:a16="http://schemas.microsoft.com/office/drawing/2014/main" id="{469D2842-D5EC-4727-9C5B-8D4B4D0EAEFC}"/>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2189459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B1E7B-9E14-409C-B6E5-DD95B9E86DF4}"/>
              </a:ext>
            </a:extLst>
          </p:cNvPr>
          <p:cNvSpPr>
            <a:spLocks noGrp="1"/>
          </p:cNvSpPr>
          <p:nvPr>
            <p:ph idx="1"/>
          </p:nvPr>
        </p:nvSpPr>
        <p:spPr>
          <a:xfrm>
            <a:off x="344557" y="1602297"/>
            <a:ext cx="8580782" cy="4754065"/>
          </a:xfrm>
        </p:spPr>
        <p:txBody>
          <a:bodyPr/>
          <a:lstStyle/>
          <a:p>
            <a:pPr marL="0" indent="0" algn="just">
              <a:buNone/>
            </a:pPr>
            <a:r>
              <a:rPr lang="en-US" dirty="0"/>
              <a:t>3) </a:t>
            </a:r>
            <a:r>
              <a:rPr lang="vi-VN" dirty="0"/>
              <a:t>Áp dụng RNN để huấn luyện tại mỗi bước thời gian, kí tự gì sẽ xuất hiện tiếp theo. Có 4 kí tự trong bộ từ vựng, vì vậy sẽ huấn luyện 4 số tại mỗi bước thời gian. </a:t>
            </a:r>
            <a:endParaRPr lang="en-US" dirty="0"/>
          </a:p>
          <a:p>
            <a:pPr marL="0" indent="0" algn="just">
              <a:buNone/>
            </a:pPr>
            <a:r>
              <a:rPr lang="vi-VN" dirty="0"/>
              <a:t>VD: đã biết "e" sẽ đứng sau "h" nên 2.2 sẽ là số đúng, tương tự -1.0 cho "l", 1.9 cho "l" và 2.2 cho "o". Vì đã hết từ huấn luyện nên sau đó RNN sẽ gắn 1 "End token" cho kí tự cuối cùng là "o".</a:t>
            </a:r>
            <a:endParaRPr lang="en-US" dirty="0"/>
          </a:p>
        </p:txBody>
      </p:sp>
      <p:pic>
        <p:nvPicPr>
          <p:cNvPr id="5" name="Picture 4" descr="Screen Clipping">
            <a:extLst>
              <a:ext uri="{FF2B5EF4-FFF2-40B4-BE49-F238E27FC236}">
                <a16:creationId xmlns:a16="http://schemas.microsoft.com/office/drawing/2014/main" id="{6135B2A2-3C14-4998-A9A8-4795ADD0A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145" y="3825380"/>
            <a:ext cx="3801005" cy="2713544"/>
          </a:xfrm>
          <a:prstGeom prst="rect">
            <a:avLst/>
          </a:prstGeom>
        </p:spPr>
      </p:pic>
      <p:sp>
        <p:nvSpPr>
          <p:cNvPr id="2" name="Slide Number Placeholder 1">
            <a:extLst>
              <a:ext uri="{FF2B5EF4-FFF2-40B4-BE49-F238E27FC236}">
                <a16:creationId xmlns:a16="http://schemas.microsoft.com/office/drawing/2014/main" id="{B9DEDEBA-99F2-4541-82CC-EB50B3514604}"/>
              </a:ext>
            </a:extLst>
          </p:cNvPr>
          <p:cNvSpPr>
            <a:spLocks noGrp="1"/>
          </p:cNvSpPr>
          <p:nvPr>
            <p:ph type="sldNum" sz="quarter" idx="12"/>
          </p:nvPr>
        </p:nvSpPr>
        <p:spPr/>
        <p:txBody>
          <a:bodyPr/>
          <a:lstStyle/>
          <a:p>
            <a:fld id="{20B7F220-0825-4B9B-9156-FF79F33775FE}" type="slidenum">
              <a:rPr lang="vi-VN" smtClean="0"/>
              <a:t>27</a:t>
            </a:fld>
            <a:endParaRPr lang="vi-VN"/>
          </a:p>
        </p:txBody>
      </p:sp>
      <p:sp>
        <p:nvSpPr>
          <p:cNvPr id="6" name="Title 1">
            <a:extLst>
              <a:ext uri="{FF2B5EF4-FFF2-40B4-BE49-F238E27FC236}">
                <a16:creationId xmlns:a16="http://schemas.microsoft.com/office/drawing/2014/main" id="{1907A51F-7B38-4FB0-BC46-4C73E827F680}"/>
              </a:ext>
            </a:extLst>
          </p:cNvPr>
          <p:cNvSpPr>
            <a:spLocks noGrp="1"/>
          </p:cNvSpPr>
          <p:nvPr>
            <p:ph type="title"/>
          </p:nvPr>
        </p:nvSpPr>
        <p:spPr>
          <a:xfrm>
            <a:off x="1066800" y="189707"/>
            <a:ext cx="8229600" cy="1143000"/>
          </a:xfrm>
        </p:spPr>
        <p:txBody>
          <a:bodyPr/>
          <a:lstStyle/>
          <a:p>
            <a:r>
              <a:rPr lang="en-US"/>
              <a:t>RECURRENT NEURAL NETWORK</a:t>
            </a:r>
            <a:br>
              <a:rPr lang="en-US"/>
            </a:br>
            <a:r>
              <a:rPr lang="en-US"/>
              <a:t>(RNN)</a:t>
            </a:r>
          </a:p>
        </p:txBody>
      </p:sp>
    </p:spTree>
    <p:extLst>
      <p:ext uri="{BB962C8B-B14F-4D97-AF65-F5344CB8AC3E}">
        <p14:creationId xmlns:p14="http://schemas.microsoft.com/office/powerpoint/2010/main" val="4027039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SHORT-TERM MEMORY</a:t>
            </a:r>
            <a:br>
              <a:rPr lang="en-US"/>
            </a:br>
            <a:r>
              <a:rPr lang="en-US"/>
              <a:t> (LSTM)</a:t>
            </a:r>
          </a:p>
        </p:txBody>
      </p:sp>
      <p:sp>
        <p:nvSpPr>
          <p:cNvPr id="3" name="Content Placeholder 2"/>
          <p:cNvSpPr>
            <a:spLocks noGrp="1"/>
          </p:cNvSpPr>
          <p:nvPr>
            <p:ph idx="1"/>
          </p:nvPr>
        </p:nvSpPr>
        <p:spPr>
          <a:xfrm>
            <a:off x="457200" y="1600206"/>
            <a:ext cx="8229600" cy="5257795"/>
          </a:xfrm>
        </p:spPr>
        <p:txBody>
          <a:bodyPr/>
          <a:lstStyle/>
          <a:p>
            <a:pPr algn="just"/>
            <a:r>
              <a:rPr lang="en-US"/>
              <a:t>Để đọc hiểu một câu hay một đoạn văn, con người chúng ta không quên hết những thông tin trước đó mà sẽ xâu chuỗi lại các dữ liệu đã đọc để làm rõ ý nghĩa cho thông tin hiện tại. Tương tự như việc ôn bài, việc làm này giúp các liên kết bên trong não được khắc sâu và tổ chức lại thông tin cho việc truy suất và xử lý thông tin trong tương lai được rõ ràng và nhanh chóng hơn.</a:t>
            </a:r>
          </a:p>
          <a:p>
            <a:pPr algn="just"/>
            <a:r>
              <a:rPr lang="en-US"/>
              <a:t>Các mô hình Neural Networks truyền thống không thể làm được điều này. RNN giải quyết vấn đề này bằng cách tạo ra các mạng vòng lặp bên trong chúng, cho phép thông tin được lưu trữ lại cho các lần phân tích tiếp theo.</a:t>
            </a:r>
          </a:p>
          <a:p>
            <a:pPr algn="just"/>
            <a:endParaRPr lang="en-US"/>
          </a:p>
        </p:txBody>
      </p:sp>
      <p:pic>
        <p:nvPicPr>
          <p:cNvPr id="5" name="Picture 4" descr="Screen Clipping"/>
          <p:cNvPicPr/>
          <p:nvPr/>
        </p:nvPicPr>
        <p:blipFill>
          <a:blip r:embed="rId2">
            <a:extLst>
              <a:ext uri="{28A0092B-C50C-407E-A947-70E740481C1C}">
                <a14:useLocalDpi xmlns:a14="http://schemas.microsoft.com/office/drawing/2010/main" val="0"/>
              </a:ext>
            </a:extLst>
          </a:blip>
          <a:stretch>
            <a:fillRect/>
          </a:stretch>
        </p:blipFill>
        <p:spPr>
          <a:xfrm>
            <a:off x="4065271" y="4672021"/>
            <a:ext cx="1013460" cy="1866900"/>
          </a:xfrm>
          <a:prstGeom prst="rect">
            <a:avLst/>
          </a:prstGeom>
        </p:spPr>
      </p:pic>
      <p:sp>
        <p:nvSpPr>
          <p:cNvPr id="6" name="Slide Number Placeholder 5">
            <a:extLst>
              <a:ext uri="{FF2B5EF4-FFF2-40B4-BE49-F238E27FC236}">
                <a16:creationId xmlns:a16="http://schemas.microsoft.com/office/drawing/2014/main" id="{3AE0B293-21C0-4CD7-A332-F84CFE8F1A2F}"/>
              </a:ext>
            </a:extLst>
          </p:cNvPr>
          <p:cNvSpPr>
            <a:spLocks noGrp="1"/>
          </p:cNvSpPr>
          <p:nvPr>
            <p:ph type="sldNum" sz="quarter" idx="12"/>
          </p:nvPr>
        </p:nvSpPr>
        <p:spPr/>
        <p:txBody>
          <a:bodyPr/>
          <a:lstStyle/>
          <a:p>
            <a:fld id="{20B7F220-0825-4B9B-9156-FF79F33775FE}" type="slidenum">
              <a:rPr lang="vi-VN" smtClean="0"/>
              <a:t>28</a:t>
            </a:fld>
            <a:endParaRPr lang="vi-VN"/>
          </a:p>
        </p:txBody>
      </p:sp>
    </p:spTree>
    <p:extLst>
      <p:ext uri="{BB962C8B-B14F-4D97-AF65-F5344CB8AC3E}">
        <p14:creationId xmlns:p14="http://schemas.microsoft.com/office/powerpoint/2010/main" val="2009249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SHORT-TERM MEMORY</a:t>
            </a:r>
            <a:br>
              <a:rPr lang="en-US"/>
            </a:br>
            <a:r>
              <a:rPr lang="en-US"/>
              <a:t> (LSTM)</a:t>
            </a:r>
          </a:p>
        </p:txBody>
      </p:sp>
      <p:sp>
        <p:nvSpPr>
          <p:cNvPr id="3" name="Content Placeholder 2"/>
          <p:cNvSpPr>
            <a:spLocks noGrp="1"/>
          </p:cNvSpPr>
          <p:nvPr>
            <p:ph idx="1"/>
          </p:nvPr>
        </p:nvSpPr>
        <p:spPr/>
        <p:txBody>
          <a:bodyPr/>
          <a:lstStyle/>
          <a:p>
            <a:pPr algn="just"/>
            <a:r>
              <a:rPr lang="en-US" i="1"/>
              <a:t>A</a:t>
            </a:r>
            <a:r>
              <a:rPr lang="en-US"/>
              <a:t> nhận thông tin của </a:t>
            </a:r>
            <a:r>
              <a:rPr lang="en-US" i="1"/>
              <a:t>x</a:t>
            </a:r>
            <a:r>
              <a:rPr lang="en-US" i="1" baseline="-25000"/>
              <a:t>t</a:t>
            </a:r>
            <a:r>
              <a:rPr lang="en-US"/>
              <a:t> tại thời điểm </a:t>
            </a:r>
            <a:r>
              <a:rPr lang="en-US" i="1"/>
              <a:t>t</a:t>
            </a:r>
            <a:r>
              <a:rPr lang="en-US"/>
              <a:t> và phản hồi lại tương ứng kết quả đầu ra </a:t>
            </a:r>
            <a:r>
              <a:rPr lang="en-US" i="1"/>
              <a:t>h</a:t>
            </a:r>
            <a:r>
              <a:rPr lang="en-US" i="1" baseline="-25000"/>
              <a:t>t</a:t>
            </a:r>
            <a:r>
              <a:rPr lang="en-US"/>
              <a:t> tại thời điểm </a:t>
            </a:r>
            <a:r>
              <a:rPr lang="en-US" i="1"/>
              <a:t>t</a:t>
            </a:r>
            <a:r>
              <a:rPr lang="en-US"/>
              <a:t>. Có thể rã vòng lặp trên thành một tiến trình để dễ hình dung hơn.</a:t>
            </a:r>
          </a:p>
          <a:p>
            <a:pPr algn="just"/>
            <a:endParaRPr lang="en-US"/>
          </a:p>
          <a:p>
            <a:pPr algn="just"/>
            <a:endParaRPr lang="en-US"/>
          </a:p>
          <a:p>
            <a:pPr algn="just"/>
            <a:endParaRPr lang="en-US"/>
          </a:p>
          <a:p>
            <a:pPr algn="just"/>
            <a:endParaRPr lang="en-US"/>
          </a:p>
          <a:p>
            <a:pPr algn="just"/>
            <a:endParaRPr lang="en-US"/>
          </a:p>
          <a:p>
            <a:pPr algn="just"/>
            <a:endParaRPr lang="en-US"/>
          </a:p>
          <a:p>
            <a:pPr algn="just"/>
            <a:r>
              <a:rPr lang="en-US"/>
              <a:t>Thay vì chỉ nhận một đầu vào là </a:t>
            </a:r>
            <a:r>
              <a:rPr lang="en-US" i="1"/>
              <a:t>x</a:t>
            </a:r>
            <a:r>
              <a:rPr lang="en-US"/>
              <a:t> như các mạng Neural truyền thống, RNN hình thành nên một chuỗi các đầu vào </a:t>
            </a:r>
            <a:r>
              <a:rPr lang="en-US" i="1"/>
              <a:t>A</a:t>
            </a:r>
            <a:r>
              <a:rPr lang="en-US"/>
              <a:t> cùng với </a:t>
            </a:r>
            <a:r>
              <a:rPr lang="en-US" i="1"/>
              <a:t>x</a:t>
            </a:r>
            <a:r>
              <a:rPr lang="en-US" i="1" baseline="-25000"/>
              <a:t>t</a:t>
            </a:r>
            <a:r>
              <a:rPr lang="en-US"/>
              <a:t> tại thời điểm </a:t>
            </a:r>
            <a:r>
              <a:rPr lang="en-US" i="1"/>
              <a:t>t</a:t>
            </a:r>
            <a:r>
              <a:rPr lang="en-US"/>
              <a:t>.</a:t>
            </a:r>
          </a:p>
        </p:txBody>
      </p:sp>
      <p:pic>
        <p:nvPicPr>
          <p:cNvPr id="5" name="Picture 4" descr="Screen Clipping"/>
          <p:cNvPicPr/>
          <p:nvPr/>
        </p:nvPicPr>
        <p:blipFill>
          <a:blip r:embed="rId2">
            <a:extLst>
              <a:ext uri="{28A0092B-C50C-407E-A947-70E740481C1C}">
                <a14:useLocalDpi xmlns:a14="http://schemas.microsoft.com/office/drawing/2010/main" val="0"/>
              </a:ext>
            </a:extLst>
          </a:blip>
          <a:stretch>
            <a:fillRect/>
          </a:stretch>
        </p:blipFill>
        <p:spPr>
          <a:xfrm>
            <a:off x="761368" y="2817888"/>
            <a:ext cx="7925435" cy="2129895"/>
          </a:xfrm>
          <a:prstGeom prst="rect">
            <a:avLst/>
          </a:prstGeom>
        </p:spPr>
      </p:pic>
      <p:sp>
        <p:nvSpPr>
          <p:cNvPr id="6" name="Slide Number Placeholder 5">
            <a:extLst>
              <a:ext uri="{FF2B5EF4-FFF2-40B4-BE49-F238E27FC236}">
                <a16:creationId xmlns:a16="http://schemas.microsoft.com/office/drawing/2014/main" id="{16BF79B9-78E7-4348-ADCE-20EE5071E587}"/>
              </a:ext>
            </a:extLst>
          </p:cNvPr>
          <p:cNvSpPr>
            <a:spLocks noGrp="1"/>
          </p:cNvSpPr>
          <p:nvPr>
            <p:ph type="sldNum" sz="quarter" idx="12"/>
          </p:nvPr>
        </p:nvSpPr>
        <p:spPr/>
        <p:txBody>
          <a:bodyPr/>
          <a:lstStyle/>
          <a:p>
            <a:fld id="{20B7F220-0825-4B9B-9156-FF79F33775FE}" type="slidenum">
              <a:rPr lang="vi-VN" smtClean="0"/>
              <a:t>29</a:t>
            </a:fld>
            <a:endParaRPr lang="vi-VN"/>
          </a:p>
        </p:txBody>
      </p:sp>
    </p:spTree>
    <p:extLst>
      <p:ext uri="{BB962C8B-B14F-4D97-AF65-F5344CB8AC3E}">
        <p14:creationId xmlns:p14="http://schemas.microsoft.com/office/powerpoint/2010/main" val="9742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518B-E953-3541-9D0B-66E0B2D2E3C0}"/>
              </a:ext>
            </a:extLst>
          </p:cNvPr>
          <p:cNvSpPr>
            <a:spLocks noGrp="1"/>
          </p:cNvSpPr>
          <p:nvPr>
            <p:ph type="title"/>
          </p:nvPr>
        </p:nvSpPr>
        <p:spPr>
          <a:xfrm>
            <a:off x="1066800" y="189707"/>
            <a:ext cx="8229600" cy="1143000"/>
          </a:xfrm>
        </p:spPr>
        <p:txBody>
          <a:bodyPr/>
          <a:lstStyle/>
          <a:p>
            <a:r>
              <a:rPr lang="vi-VN" dirty="0"/>
              <a:t>GIỚI THIỆU BÀI TOÁN</a:t>
            </a:r>
            <a:endParaRPr lang="en-US" dirty="0"/>
          </a:p>
        </p:txBody>
      </p:sp>
      <p:sp>
        <p:nvSpPr>
          <p:cNvPr id="4" name="Slide Number Placeholder 3">
            <a:extLst>
              <a:ext uri="{FF2B5EF4-FFF2-40B4-BE49-F238E27FC236}">
                <a16:creationId xmlns:a16="http://schemas.microsoft.com/office/drawing/2014/main" id="{BE51AE4E-76DB-1646-A077-2C2D9FAFC8EE}"/>
              </a:ext>
            </a:extLst>
          </p:cNvPr>
          <p:cNvSpPr>
            <a:spLocks noGrp="1"/>
          </p:cNvSpPr>
          <p:nvPr>
            <p:ph type="sldNum" sz="quarter" idx="12"/>
          </p:nvPr>
        </p:nvSpPr>
        <p:spPr/>
        <p:txBody>
          <a:bodyPr/>
          <a:lstStyle/>
          <a:p>
            <a:fld id="{20B7F220-0825-4B9B-9156-FF79F33775FE}" type="slidenum">
              <a:rPr lang="vi-VN" smtClean="0"/>
              <a:t>3</a:t>
            </a:fld>
            <a:endParaRPr lang="vi-VN"/>
          </a:p>
        </p:txBody>
      </p:sp>
      <p:graphicFrame>
        <p:nvGraphicFramePr>
          <p:cNvPr id="44" name="Diagram 43">
            <a:extLst>
              <a:ext uri="{FF2B5EF4-FFF2-40B4-BE49-F238E27FC236}">
                <a16:creationId xmlns:a16="http://schemas.microsoft.com/office/drawing/2014/main" id="{573398ED-70F7-0A45-B2FA-F21FDF5B02BC}"/>
              </a:ext>
            </a:extLst>
          </p:cNvPr>
          <p:cNvGraphicFramePr/>
          <p:nvPr>
            <p:extLst>
              <p:ext uri="{D42A27DB-BD31-4B8C-83A1-F6EECF244321}">
                <p14:modId xmlns:p14="http://schemas.microsoft.com/office/powerpoint/2010/main" val="4052014523"/>
              </p:ext>
            </p:extLst>
          </p:nvPr>
        </p:nvGraphicFramePr>
        <p:xfrm>
          <a:off x="1196340" y="1579562"/>
          <a:ext cx="4453890" cy="4959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Oval 44">
            <a:extLst>
              <a:ext uri="{FF2B5EF4-FFF2-40B4-BE49-F238E27FC236}">
                <a16:creationId xmlns:a16="http://schemas.microsoft.com/office/drawing/2014/main" id="{5C8DE7F6-7AD8-554E-A83B-351CF8A7910B}"/>
              </a:ext>
            </a:extLst>
          </p:cNvPr>
          <p:cNvSpPr/>
          <p:nvPr/>
        </p:nvSpPr>
        <p:spPr>
          <a:xfrm>
            <a:off x="53340" y="3241716"/>
            <a:ext cx="1684020" cy="1635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Natural Language Processing</a:t>
            </a:r>
          </a:p>
        </p:txBody>
      </p:sp>
      <p:sp>
        <p:nvSpPr>
          <p:cNvPr id="46" name="Rectangle 45">
            <a:extLst>
              <a:ext uri="{FF2B5EF4-FFF2-40B4-BE49-F238E27FC236}">
                <a16:creationId xmlns:a16="http://schemas.microsoft.com/office/drawing/2014/main" id="{3A48C962-58B9-3442-A278-B622236C2D6A}"/>
              </a:ext>
            </a:extLst>
          </p:cNvPr>
          <p:cNvSpPr/>
          <p:nvPr/>
        </p:nvSpPr>
        <p:spPr>
          <a:xfrm>
            <a:off x="6254115" y="3382668"/>
            <a:ext cx="2205990" cy="1353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Document </a:t>
            </a:r>
          </a:p>
          <a:p>
            <a:pPr algn="ctr"/>
            <a:r>
              <a:rPr lang="vi-VN" dirty="0"/>
              <a:t>Similarity</a:t>
            </a:r>
            <a:endParaRPr lang="en-US" dirty="0"/>
          </a:p>
        </p:txBody>
      </p:sp>
      <p:pic>
        <p:nvPicPr>
          <p:cNvPr id="47" name="Picture 46">
            <a:extLst>
              <a:ext uri="{FF2B5EF4-FFF2-40B4-BE49-F238E27FC236}">
                <a16:creationId xmlns:a16="http://schemas.microsoft.com/office/drawing/2014/main" id="{56BEC1C6-F4EF-194A-89EE-5087E6EB8C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21680" y="2032224"/>
            <a:ext cx="1317600" cy="873626"/>
          </a:xfrm>
          <a:prstGeom prst="rect">
            <a:avLst/>
          </a:prstGeom>
          <a:ln>
            <a:solidFill>
              <a:schemeClr val="tx1"/>
            </a:solidFill>
          </a:ln>
        </p:spPr>
      </p:pic>
      <p:pic>
        <p:nvPicPr>
          <p:cNvPr id="49" name="Picture 48">
            <a:extLst>
              <a:ext uri="{FF2B5EF4-FFF2-40B4-BE49-F238E27FC236}">
                <a16:creationId xmlns:a16="http://schemas.microsoft.com/office/drawing/2014/main" id="{68E4CC60-66CC-8F41-9913-8EDF99338C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1940" y="2032224"/>
            <a:ext cx="1334890" cy="873626"/>
          </a:xfrm>
          <a:prstGeom prst="rect">
            <a:avLst/>
          </a:prstGeom>
        </p:spPr>
      </p:pic>
      <p:sp>
        <p:nvSpPr>
          <p:cNvPr id="50" name="TextBox 49">
            <a:extLst>
              <a:ext uri="{FF2B5EF4-FFF2-40B4-BE49-F238E27FC236}">
                <a16:creationId xmlns:a16="http://schemas.microsoft.com/office/drawing/2014/main" id="{243653BB-A076-CA4E-92C0-32DBEA90C87C}"/>
              </a:ext>
            </a:extLst>
          </p:cNvPr>
          <p:cNvSpPr txBox="1"/>
          <p:nvPr/>
        </p:nvSpPr>
        <p:spPr>
          <a:xfrm>
            <a:off x="6008370" y="4955811"/>
            <a:ext cx="2697480" cy="1754326"/>
          </a:xfrm>
          <a:prstGeom prst="rect">
            <a:avLst/>
          </a:prstGeom>
          <a:noFill/>
        </p:spPr>
        <p:txBody>
          <a:bodyPr wrap="square" rtlCol="0">
            <a:spAutoFit/>
          </a:bodyPr>
          <a:lstStyle/>
          <a:p>
            <a:pPr marL="466725" lvl="3" indent="-285750">
              <a:buFontTx/>
              <a:buChar char="-"/>
            </a:pPr>
            <a:r>
              <a:rPr lang="en-US" dirty="0"/>
              <a:t>He is smart = He is a wise man.</a:t>
            </a:r>
          </a:p>
          <a:p>
            <a:pPr marL="466725" lvl="3" indent="-285750">
              <a:buFontTx/>
              <a:buChar char="-"/>
            </a:pPr>
            <a:r>
              <a:rPr lang="en-US" dirty="0"/>
              <a:t>Someone is travelling countryside = He is travelling to a village.</a:t>
            </a:r>
          </a:p>
          <a:p>
            <a:endParaRPr lang="en-US" dirty="0"/>
          </a:p>
        </p:txBody>
      </p:sp>
      <p:cxnSp>
        <p:nvCxnSpPr>
          <p:cNvPr id="52" name="Straight Arrow Connector 51">
            <a:extLst>
              <a:ext uri="{FF2B5EF4-FFF2-40B4-BE49-F238E27FC236}">
                <a16:creationId xmlns:a16="http://schemas.microsoft.com/office/drawing/2014/main" id="{EACB3675-5163-E547-BDEE-96C90C38D7C0}"/>
              </a:ext>
            </a:extLst>
          </p:cNvPr>
          <p:cNvCxnSpPr>
            <a:stCxn id="46" idx="0"/>
            <a:endCxn id="47" idx="2"/>
          </p:cNvCxnSpPr>
          <p:nvPr/>
        </p:nvCxnSpPr>
        <p:spPr>
          <a:xfrm flipH="1" flipV="1">
            <a:off x="6480480" y="2905850"/>
            <a:ext cx="876630" cy="47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2A98E53-6831-A841-B9B6-F99F6B569CEF}"/>
              </a:ext>
            </a:extLst>
          </p:cNvPr>
          <p:cNvCxnSpPr>
            <a:stCxn id="46" idx="0"/>
            <a:endCxn id="49" idx="2"/>
          </p:cNvCxnSpPr>
          <p:nvPr/>
        </p:nvCxnSpPr>
        <p:spPr>
          <a:xfrm flipV="1">
            <a:off x="7357110" y="2905850"/>
            <a:ext cx="902275" cy="47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118E3A2-BE45-1B4B-8C00-8872FF2E3793}"/>
              </a:ext>
            </a:extLst>
          </p:cNvPr>
          <p:cNvCxnSpPr>
            <a:stCxn id="46" idx="2"/>
            <a:endCxn id="50" idx="0"/>
          </p:cNvCxnSpPr>
          <p:nvPr/>
        </p:nvCxnSpPr>
        <p:spPr>
          <a:xfrm>
            <a:off x="7357110" y="4735812"/>
            <a:ext cx="0" cy="219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677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SHORT-TERM MEMORY</a:t>
            </a:r>
            <a:br>
              <a:rPr lang="en-US"/>
            </a:br>
            <a:r>
              <a:rPr lang="en-US"/>
              <a:t> (LSTM)</a:t>
            </a:r>
          </a:p>
        </p:txBody>
      </p:sp>
      <p:pic>
        <p:nvPicPr>
          <p:cNvPr id="5" name="Content Placeholder 4" descr="Screen Clipping"/>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41119" y="1332707"/>
            <a:ext cx="6275540" cy="2688148"/>
          </a:xfrm>
          <a:prstGeom prst="rect">
            <a:avLst/>
          </a:prstGeom>
        </p:spPr>
      </p:pic>
      <p:pic>
        <p:nvPicPr>
          <p:cNvPr id="6" name="Picture 5" descr="Screen Clipping"/>
          <p:cNvPicPr/>
          <p:nvPr/>
        </p:nvPicPr>
        <p:blipFill>
          <a:blip r:embed="rId3">
            <a:extLst>
              <a:ext uri="{28A0092B-C50C-407E-A947-70E740481C1C}">
                <a14:useLocalDpi xmlns:a14="http://schemas.microsoft.com/office/drawing/2010/main" val="0"/>
              </a:ext>
            </a:extLst>
          </a:blip>
          <a:stretch>
            <a:fillRect/>
          </a:stretch>
        </p:blipFill>
        <p:spPr>
          <a:xfrm>
            <a:off x="1741119" y="4020857"/>
            <a:ext cx="6275540" cy="2555309"/>
          </a:xfrm>
          <a:prstGeom prst="rect">
            <a:avLst/>
          </a:prstGeom>
        </p:spPr>
      </p:pic>
      <p:sp>
        <p:nvSpPr>
          <p:cNvPr id="3" name="Slide Number Placeholder 2">
            <a:extLst>
              <a:ext uri="{FF2B5EF4-FFF2-40B4-BE49-F238E27FC236}">
                <a16:creationId xmlns:a16="http://schemas.microsoft.com/office/drawing/2014/main" id="{ADAA11B0-C0DF-464A-A8CA-FF7F3B475F74}"/>
              </a:ext>
            </a:extLst>
          </p:cNvPr>
          <p:cNvSpPr>
            <a:spLocks noGrp="1"/>
          </p:cNvSpPr>
          <p:nvPr>
            <p:ph type="sldNum" sz="quarter" idx="12"/>
          </p:nvPr>
        </p:nvSpPr>
        <p:spPr/>
        <p:txBody>
          <a:bodyPr/>
          <a:lstStyle/>
          <a:p>
            <a:fld id="{20B7F220-0825-4B9B-9156-FF79F33775FE}" type="slidenum">
              <a:rPr lang="vi-VN" smtClean="0"/>
              <a:t>30</a:t>
            </a:fld>
            <a:endParaRPr lang="vi-VN"/>
          </a:p>
        </p:txBody>
      </p:sp>
    </p:spTree>
    <p:extLst>
      <p:ext uri="{BB962C8B-B14F-4D97-AF65-F5344CB8AC3E}">
        <p14:creationId xmlns:p14="http://schemas.microsoft.com/office/powerpoint/2010/main" val="480555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SHORT-TERM MEMORY</a:t>
            </a:r>
            <a:br>
              <a:rPr lang="en-US" dirty="0"/>
            </a:br>
            <a:r>
              <a:rPr lang="en-US" dirty="0"/>
              <a:t> (LSTM)</a:t>
            </a:r>
          </a:p>
        </p:txBody>
      </p:sp>
      <p:sp>
        <p:nvSpPr>
          <p:cNvPr id="3" name="Content Placeholder 2"/>
          <p:cNvSpPr>
            <a:spLocks noGrp="1"/>
          </p:cNvSpPr>
          <p:nvPr>
            <p:ph idx="1"/>
          </p:nvPr>
        </p:nvSpPr>
        <p:spPr>
          <a:xfrm>
            <a:off x="457200" y="1600206"/>
            <a:ext cx="8229600" cy="5001011"/>
          </a:xfrm>
        </p:spPr>
        <p:txBody>
          <a:bodyPr/>
          <a:lstStyle/>
          <a:p>
            <a:pPr algn="just"/>
            <a:r>
              <a:rPr lang="en-US"/>
              <a:t>Long Short Term Memory networks – thường được gọi là “LSTM”, là trường hợp đặc biệt của RNN, có khả năng học long-term dependencies.</a:t>
            </a:r>
          </a:p>
        </p:txBody>
      </p:sp>
      <p:pic>
        <p:nvPicPr>
          <p:cNvPr id="5" name="Picture 4" descr="Screen Clipping"/>
          <p:cNvPicPr/>
          <p:nvPr/>
        </p:nvPicPr>
        <p:blipFill>
          <a:blip r:embed="rId3">
            <a:extLst>
              <a:ext uri="{28A0092B-C50C-407E-A947-70E740481C1C}">
                <a14:useLocalDpi xmlns:a14="http://schemas.microsoft.com/office/drawing/2010/main" val="0"/>
              </a:ext>
            </a:extLst>
          </a:blip>
          <a:stretch>
            <a:fillRect/>
          </a:stretch>
        </p:blipFill>
        <p:spPr>
          <a:xfrm>
            <a:off x="746760" y="2532003"/>
            <a:ext cx="7940040" cy="2252940"/>
          </a:xfrm>
          <a:prstGeom prst="rect">
            <a:avLst/>
          </a:prstGeom>
        </p:spPr>
      </p:pic>
      <p:pic>
        <p:nvPicPr>
          <p:cNvPr id="6" name="Picture 5" descr="Screen Clipping"/>
          <p:cNvPicPr/>
          <p:nvPr/>
        </p:nvPicPr>
        <p:blipFill>
          <a:blip r:embed="rId4">
            <a:extLst>
              <a:ext uri="{28A0092B-C50C-407E-A947-70E740481C1C}">
                <a14:useLocalDpi xmlns:a14="http://schemas.microsoft.com/office/drawing/2010/main" val="0"/>
              </a:ext>
            </a:extLst>
          </a:blip>
          <a:stretch>
            <a:fillRect/>
          </a:stretch>
        </p:blipFill>
        <p:spPr>
          <a:xfrm>
            <a:off x="1676400" y="5176848"/>
            <a:ext cx="5791200" cy="1362075"/>
          </a:xfrm>
          <a:prstGeom prst="rect">
            <a:avLst/>
          </a:prstGeom>
        </p:spPr>
      </p:pic>
      <p:sp>
        <p:nvSpPr>
          <p:cNvPr id="7" name="Slide Number Placeholder 6">
            <a:extLst>
              <a:ext uri="{FF2B5EF4-FFF2-40B4-BE49-F238E27FC236}">
                <a16:creationId xmlns:a16="http://schemas.microsoft.com/office/drawing/2014/main" id="{E43080E1-F323-4046-A450-EC544BC9BD2F}"/>
              </a:ext>
            </a:extLst>
          </p:cNvPr>
          <p:cNvSpPr>
            <a:spLocks noGrp="1"/>
          </p:cNvSpPr>
          <p:nvPr>
            <p:ph type="sldNum" sz="quarter" idx="12"/>
          </p:nvPr>
        </p:nvSpPr>
        <p:spPr/>
        <p:txBody>
          <a:bodyPr/>
          <a:lstStyle/>
          <a:p>
            <a:fld id="{20B7F220-0825-4B9B-9156-FF79F33775FE}" type="slidenum">
              <a:rPr lang="vi-VN" smtClean="0"/>
              <a:t>31</a:t>
            </a:fld>
            <a:endParaRPr lang="vi-VN"/>
          </a:p>
        </p:txBody>
      </p:sp>
    </p:spTree>
    <p:extLst>
      <p:ext uri="{BB962C8B-B14F-4D97-AF65-F5344CB8AC3E}">
        <p14:creationId xmlns:p14="http://schemas.microsoft.com/office/powerpoint/2010/main" val="2069425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SHORT-TERM MEMORY </a:t>
            </a:r>
            <a:br>
              <a:rPr lang="en-US" dirty="0"/>
            </a:br>
            <a:r>
              <a:rPr lang="en-US" dirty="0"/>
              <a:t> (LSTM)</a:t>
            </a:r>
            <a:endParaRPr lang="en-US" b="0" dirty="0"/>
          </a:p>
        </p:txBody>
      </p:sp>
      <p:pic>
        <p:nvPicPr>
          <p:cNvPr id="5" name="Picture 5" descr="Screenshot from 2017-08-04 20-54-26.png"/>
          <p:cNvPicPr>
            <a:picLocks noGrp="1" noChangeAspect="1"/>
          </p:cNvPicPr>
          <p:nvPr>
            <p:ph idx="1"/>
          </p:nvPr>
        </p:nvPicPr>
        <p:blipFill>
          <a:blip r:embed="rId2"/>
          <a:stretch>
            <a:fillRect/>
          </a:stretch>
        </p:blipFill>
        <p:spPr>
          <a:xfrm>
            <a:off x="247564" y="1552575"/>
            <a:ext cx="8656563" cy="4820708"/>
          </a:xfrm>
          <a:prstGeom prst="rect">
            <a:avLst/>
          </a:prstGeom>
        </p:spPr>
      </p:pic>
      <p:sp>
        <p:nvSpPr>
          <p:cNvPr id="4" name="Slide Number Placeholder 3"/>
          <p:cNvSpPr>
            <a:spLocks noGrp="1"/>
          </p:cNvSpPr>
          <p:nvPr>
            <p:ph type="sldNum" sz="quarter" idx="12"/>
          </p:nvPr>
        </p:nvSpPr>
        <p:spPr/>
        <p:txBody>
          <a:bodyPr/>
          <a:lstStyle/>
          <a:p>
            <a:fld id="{20B7F220-0825-4B9B-9156-FF79F33775FE}" type="slidenum">
              <a:rPr lang="vi-VN" smtClean="0"/>
              <a:t>32</a:t>
            </a:fld>
            <a:endParaRPr lang="vi-VN"/>
          </a:p>
        </p:txBody>
      </p:sp>
    </p:spTree>
    <p:extLst>
      <p:ext uri="{BB962C8B-B14F-4D97-AF65-F5344CB8AC3E}">
        <p14:creationId xmlns:p14="http://schemas.microsoft.com/office/powerpoint/2010/main" val="3403978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SHORT-TERM MEMORY</a:t>
            </a:r>
            <a:br>
              <a:rPr lang="en-US" dirty="0"/>
            </a:br>
            <a:r>
              <a:rPr lang="en-US" dirty="0"/>
              <a:t> (LSTM)</a:t>
            </a:r>
          </a:p>
        </p:txBody>
      </p:sp>
      <p:sp>
        <p:nvSpPr>
          <p:cNvPr id="3" name="Content Placeholder 2"/>
          <p:cNvSpPr>
            <a:spLocks noGrp="1"/>
          </p:cNvSpPr>
          <p:nvPr>
            <p:ph idx="1"/>
          </p:nvPr>
        </p:nvSpPr>
        <p:spPr/>
        <p:txBody>
          <a:bodyPr vert="horz" lIns="91440" tIns="45720" rIns="91440" bIns="45720" rtlCol="0" anchor="t">
            <a:normAutofit/>
          </a:bodyPr>
          <a:lstStyle/>
          <a:p>
            <a:pPr marL="256540" indent="-256540"/>
            <a:r>
              <a:rPr lang="en-US" dirty="0" err="1"/>
              <a:t>Lợi</a:t>
            </a:r>
            <a:r>
              <a:rPr lang="en-US" dirty="0"/>
              <a:t> </a:t>
            </a:r>
            <a:r>
              <a:rPr lang="en-US" dirty="0" err="1"/>
              <a:t>thế</a:t>
            </a:r>
            <a:r>
              <a:rPr lang="en-US" dirty="0"/>
              <a:t> </a:t>
            </a:r>
            <a:r>
              <a:rPr lang="en-US" dirty="0" err="1"/>
              <a:t>của</a:t>
            </a:r>
            <a:r>
              <a:rPr lang="en-US" dirty="0"/>
              <a:t> LSTM:</a:t>
            </a:r>
          </a:p>
          <a:p>
            <a:pPr marL="556895" lvl="1" indent="-213995"/>
            <a:r>
              <a:rPr lang="en-US" sz="1950" dirty="0" err="1"/>
              <a:t>Giải</a:t>
            </a:r>
            <a:r>
              <a:rPr lang="en-US" sz="1950" dirty="0"/>
              <a:t> </a:t>
            </a:r>
            <a:r>
              <a:rPr lang="en-US" sz="1950" dirty="0" err="1"/>
              <a:t>quyết</a:t>
            </a:r>
            <a:r>
              <a:rPr lang="en-US" sz="1950" dirty="0"/>
              <a:t> </a:t>
            </a:r>
            <a:r>
              <a:rPr lang="en-US" sz="1950" dirty="0" err="1"/>
              <a:t>đ</a:t>
            </a:r>
            <a:r>
              <a:rPr lang="vi-VN" sz="1950" dirty="0"/>
              <a:t>ư</a:t>
            </a:r>
            <a:r>
              <a:rPr lang="en-US" sz="1950" dirty="0" err="1"/>
              <a:t>ợc</a:t>
            </a:r>
            <a:r>
              <a:rPr lang="en-US" sz="1950" dirty="0"/>
              <a:t> </a:t>
            </a:r>
            <a:r>
              <a:rPr lang="en-US" sz="1950" dirty="0" err="1"/>
              <a:t>hạn</a:t>
            </a:r>
            <a:r>
              <a:rPr lang="en-US" sz="1950" dirty="0"/>
              <a:t> </a:t>
            </a:r>
            <a:r>
              <a:rPr lang="en-US" sz="1950" dirty="0" err="1"/>
              <a:t>chế</a:t>
            </a:r>
            <a:r>
              <a:rPr lang="en-US" sz="1950" dirty="0"/>
              <a:t> </a:t>
            </a:r>
            <a:r>
              <a:rPr lang="en-US" sz="1950" dirty="0" err="1"/>
              <a:t>của</a:t>
            </a:r>
            <a:r>
              <a:rPr lang="en-US" sz="1950" dirty="0"/>
              <a:t> RNN </a:t>
            </a:r>
            <a:r>
              <a:rPr lang="en-US" sz="1950" dirty="0" err="1"/>
              <a:t>là</a:t>
            </a:r>
            <a:r>
              <a:rPr lang="en-US" sz="1950" dirty="0"/>
              <a:t> </a:t>
            </a:r>
            <a:r>
              <a:rPr lang="en-US" sz="1950" dirty="0" err="1"/>
              <a:t>có</a:t>
            </a:r>
            <a:r>
              <a:rPr lang="en-US" sz="1950" dirty="0"/>
              <a:t> </a:t>
            </a:r>
            <a:r>
              <a:rPr lang="en-US" sz="1950" dirty="0" err="1"/>
              <a:t>thể</a:t>
            </a:r>
            <a:r>
              <a:rPr lang="en-US" sz="1950" dirty="0"/>
              <a:t> </a:t>
            </a:r>
            <a:r>
              <a:rPr lang="en-US" sz="1950" dirty="0" err="1"/>
              <a:t>nhớ</a:t>
            </a:r>
            <a:r>
              <a:rPr lang="en-US" sz="1950" dirty="0"/>
              <a:t> </a:t>
            </a:r>
            <a:r>
              <a:rPr lang="en-US" sz="1950" dirty="0" err="1"/>
              <a:t>đ</a:t>
            </a:r>
            <a:r>
              <a:rPr lang="vi-VN" sz="1950" dirty="0"/>
              <a:t>ư</a:t>
            </a:r>
            <a:r>
              <a:rPr lang="en-US" sz="1950" dirty="0" err="1"/>
              <a:t>ợc</a:t>
            </a:r>
            <a:r>
              <a:rPr lang="en-US" sz="1950" dirty="0"/>
              <a:t> </a:t>
            </a:r>
            <a:r>
              <a:rPr lang="en-US" sz="1950" dirty="0" err="1"/>
              <a:t>nhiều</a:t>
            </a:r>
            <a:r>
              <a:rPr lang="en-US" sz="1950" dirty="0"/>
              <a:t> </a:t>
            </a:r>
            <a:r>
              <a:rPr lang="en-US" sz="1950" dirty="0" err="1"/>
              <a:t>thông</a:t>
            </a:r>
            <a:r>
              <a:rPr lang="en-US" sz="1950" dirty="0"/>
              <a:t> tin </a:t>
            </a:r>
            <a:r>
              <a:rPr lang="en-US" sz="1950" dirty="0" err="1"/>
              <a:t>phía</a:t>
            </a:r>
            <a:r>
              <a:rPr lang="en-US" sz="1950" dirty="0"/>
              <a:t> tr</a:t>
            </a:r>
            <a:r>
              <a:rPr lang="vi-VN" sz="1950" dirty="0"/>
              <a:t>ư</a:t>
            </a:r>
            <a:r>
              <a:rPr lang="en-US" sz="1950" dirty="0" err="1"/>
              <a:t>ớc</a:t>
            </a:r>
            <a:r>
              <a:rPr lang="en-US" sz="1950" dirty="0"/>
              <a:t>.</a:t>
            </a:r>
          </a:p>
          <a:p>
            <a:pPr marL="556895" lvl="1" indent="-213995"/>
            <a:endParaRPr lang="en-US" dirty="0"/>
          </a:p>
          <a:p>
            <a:pPr marL="256540" indent="-256540"/>
            <a:r>
              <a:rPr lang="en-US" dirty="0" err="1"/>
              <a:t>Hạn</a:t>
            </a:r>
            <a:r>
              <a:rPr lang="en-US" dirty="0"/>
              <a:t> </a:t>
            </a:r>
            <a:r>
              <a:rPr lang="en-US" dirty="0" err="1"/>
              <a:t>chế</a:t>
            </a:r>
            <a:r>
              <a:rPr lang="en-US" dirty="0"/>
              <a:t> </a:t>
            </a:r>
            <a:r>
              <a:rPr lang="en-US" dirty="0" err="1"/>
              <a:t>của</a:t>
            </a:r>
            <a:r>
              <a:rPr lang="en-US" dirty="0"/>
              <a:t> LSTM:</a:t>
            </a:r>
          </a:p>
          <a:p>
            <a:pPr marL="556895" lvl="1" indent="-213995"/>
            <a:r>
              <a:rPr lang="en-US" sz="1950" dirty="0" err="1"/>
              <a:t>Xử</a:t>
            </a:r>
            <a:r>
              <a:rPr lang="en-US" sz="1950" dirty="0"/>
              <a:t> </a:t>
            </a:r>
            <a:r>
              <a:rPr lang="en-US" sz="1950" dirty="0" err="1"/>
              <a:t>lý</a:t>
            </a:r>
            <a:r>
              <a:rPr lang="en-US" sz="1950" dirty="0"/>
              <a:t> </a:t>
            </a:r>
            <a:r>
              <a:rPr lang="en-US" sz="1950" dirty="0" err="1"/>
              <a:t>chậm</a:t>
            </a:r>
            <a:r>
              <a:rPr lang="en-US" sz="1950" dirty="0"/>
              <a:t> h</a:t>
            </a:r>
            <a:r>
              <a:rPr lang="vi-VN" sz="1950" dirty="0"/>
              <a:t>ơ</a:t>
            </a:r>
            <a:r>
              <a:rPr lang="en-US" sz="1950" dirty="0"/>
              <a:t>n </a:t>
            </a:r>
            <a:r>
              <a:rPr lang="en-US" sz="1950" dirty="0" err="1"/>
              <a:t>các</a:t>
            </a:r>
            <a:r>
              <a:rPr lang="en-US" sz="1950" dirty="0"/>
              <a:t> RNN </a:t>
            </a:r>
            <a:r>
              <a:rPr lang="en-US" sz="1950" dirty="0" err="1"/>
              <a:t>truyền</a:t>
            </a:r>
            <a:r>
              <a:rPr lang="en-US" sz="1950" dirty="0"/>
              <a:t> </a:t>
            </a:r>
            <a:r>
              <a:rPr lang="en-US" sz="1950" dirty="0" err="1"/>
              <a:t>thống</a:t>
            </a:r>
            <a:r>
              <a:rPr lang="en-US" sz="1950" dirty="0"/>
              <a:t>.</a:t>
            </a:r>
          </a:p>
          <a:p>
            <a:pPr marL="556895" lvl="1" indent="-213995"/>
            <a:r>
              <a:rPr lang="en-US" sz="1950" dirty="0" err="1"/>
              <a:t>Thiết</a:t>
            </a:r>
            <a:r>
              <a:rPr lang="en-US" sz="1950" dirty="0"/>
              <a:t> </a:t>
            </a:r>
            <a:r>
              <a:rPr lang="en-US" sz="1950" dirty="0" err="1"/>
              <a:t>kế</a:t>
            </a:r>
            <a:r>
              <a:rPr lang="en-US" sz="1950" dirty="0"/>
              <a:t> </a:t>
            </a:r>
            <a:r>
              <a:rPr lang="en-US" sz="1950" dirty="0" err="1"/>
              <a:t>rất</a:t>
            </a:r>
            <a:r>
              <a:rPr lang="en-US" sz="1950" dirty="0"/>
              <a:t> </a:t>
            </a:r>
            <a:r>
              <a:rPr lang="en-US" sz="1950" dirty="0" err="1"/>
              <a:t>phức</a:t>
            </a:r>
            <a:r>
              <a:rPr lang="en-US" sz="1950" dirty="0"/>
              <a:t> </a:t>
            </a:r>
            <a:r>
              <a:rPr lang="en-US" sz="1950" dirty="0" err="1"/>
              <a:t>tạp</a:t>
            </a:r>
            <a:r>
              <a:rPr lang="en-US" sz="1950" dirty="0"/>
              <a:t>.</a:t>
            </a:r>
          </a:p>
        </p:txBody>
      </p:sp>
      <p:sp>
        <p:nvSpPr>
          <p:cNvPr id="5" name="Slide Number Placeholder 4">
            <a:extLst>
              <a:ext uri="{FF2B5EF4-FFF2-40B4-BE49-F238E27FC236}">
                <a16:creationId xmlns:a16="http://schemas.microsoft.com/office/drawing/2014/main" id="{81B342F0-BC19-4F45-8907-9F554BBE2E60}"/>
              </a:ext>
            </a:extLst>
          </p:cNvPr>
          <p:cNvSpPr>
            <a:spLocks noGrp="1"/>
          </p:cNvSpPr>
          <p:nvPr>
            <p:ph type="sldNum" sz="quarter" idx="12"/>
          </p:nvPr>
        </p:nvSpPr>
        <p:spPr/>
        <p:txBody>
          <a:bodyPr/>
          <a:lstStyle/>
          <a:p>
            <a:fld id="{20B7F220-0825-4B9B-9156-FF79F33775FE}" type="slidenum">
              <a:rPr lang="vi-VN" smtClean="0"/>
              <a:t>33</a:t>
            </a:fld>
            <a:endParaRPr lang="vi-VN"/>
          </a:p>
        </p:txBody>
      </p:sp>
    </p:spTree>
    <p:extLst>
      <p:ext uri="{BB962C8B-B14F-4D97-AF65-F5344CB8AC3E}">
        <p14:creationId xmlns:p14="http://schemas.microsoft.com/office/powerpoint/2010/main" val="192301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F72F-E0E8-AA4D-988B-B0905C984E6A}"/>
              </a:ext>
            </a:extLst>
          </p:cNvPr>
          <p:cNvSpPr>
            <a:spLocks noGrp="1"/>
          </p:cNvSpPr>
          <p:nvPr>
            <p:ph type="title"/>
          </p:nvPr>
        </p:nvSpPr>
        <p:spPr/>
        <p:txBody>
          <a:bodyPr/>
          <a:lstStyle/>
          <a:p>
            <a:r>
              <a:rPr lang="en-US" dirty="0"/>
              <a:t>STACK RNN </a:t>
            </a:r>
          </a:p>
        </p:txBody>
      </p:sp>
      <p:sp>
        <p:nvSpPr>
          <p:cNvPr id="3" name="Content Placeholder 2">
            <a:extLst>
              <a:ext uri="{FF2B5EF4-FFF2-40B4-BE49-F238E27FC236}">
                <a16:creationId xmlns:a16="http://schemas.microsoft.com/office/drawing/2014/main" id="{5445E505-CF4C-8F44-A73B-39BE5A6E7B16}"/>
              </a:ext>
            </a:extLst>
          </p:cNvPr>
          <p:cNvSpPr>
            <a:spLocks noGrp="1"/>
          </p:cNvSpPr>
          <p:nvPr>
            <p:ph idx="1"/>
          </p:nvPr>
        </p:nvSpPr>
        <p:spPr>
          <a:xfrm>
            <a:off x="457200" y="1600206"/>
            <a:ext cx="5656255" cy="4525963"/>
          </a:xfrm>
        </p:spPr>
        <p:txBody>
          <a:bodyPr/>
          <a:lstStyle/>
          <a:p>
            <a:pPr algn="just"/>
            <a:r>
              <a:rPr lang="en-US" dirty="0" err="1"/>
              <a:t>Xây</a:t>
            </a:r>
            <a:r>
              <a:rPr lang="en-US" dirty="0"/>
              <a:t> </a:t>
            </a:r>
            <a:r>
              <a:rPr lang="en-US" dirty="0" err="1"/>
              <a:t>dựng</a:t>
            </a:r>
            <a:r>
              <a:rPr lang="en-US" dirty="0"/>
              <a:t> </a:t>
            </a:r>
            <a:r>
              <a:rPr lang="en-US" dirty="0" err="1"/>
              <a:t>một</a:t>
            </a:r>
            <a:r>
              <a:rPr lang="en-US" dirty="0"/>
              <a:t> Stack RNN </a:t>
            </a:r>
            <a:r>
              <a:rPr lang="en-US" dirty="0" err="1"/>
              <a:t>bằng</a:t>
            </a:r>
            <a:r>
              <a:rPr lang="en-US" dirty="0"/>
              <a:t> </a:t>
            </a:r>
            <a:r>
              <a:rPr lang="en-US" dirty="0" err="1"/>
              <a:t>cách</a:t>
            </a:r>
            <a:r>
              <a:rPr lang="en-US" dirty="0"/>
              <a:t> </a:t>
            </a:r>
            <a:r>
              <a:rPr lang="en-US" dirty="0" err="1"/>
              <a:t>xếp</a:t>
            </a:r>
            <a:r>
              <a:rPr lang="en-US" dirty="0"/>
              <a:t> </a:t>
            </a:r>
            <a:br>
              <a:rPr lang="en-US" dirty="0"/>
            </a:br>
            <a:r>
              <a:rPr lang="en-US" dirty="0" err="1"/>
              <a:t>chồng</a:t>
            </a:r>
            <a:r>
              <a:rPr lang="en-US" dirty="0"/>
              <a:t> </a:t>
            </a:r>
            <a:r>
              <a:rPr lang="en-US" dirty="0" err="1"/>
              <a:t>nhiều</a:t>
            </a:r>
            <a:r>
              <a:rPr lang="en-US" dirty="0"/>
              <a:t> </a:t>
            </a:r>
            <a:r>
              <a:rPr lang="en-US" dirty="0" err="1"/>
              <a:t>trạng</a:t>
            </a:r>
            <a:r>
              <a:rPr lang="en-US" dirty="0"/>
              <a:t> </a:t>
            </a:r>
            <a:r>
              <a:rPr lang="en-US" dirty="0" err="1"/>
              <a:t>thái</a:t>
            </a:r>
            <a:r>
              <a:rPr lang="en-US" dirty="0"/>
              <a:t> </a:t>
            </a:r>
            <a:r>
              <a:rPr lang="en-US" dirty="0" err="1"/>
              <a:t>ẩn</a:t>
            </a:r>
            <a:r>
              <a:rPr lang="en-US" dirty="0"/>
              <a:t> </a:t>
            </a:r>
            <a:r>
              <a:rPr lang="en-US" dirty="0" err="1"/>
              <a:t>lặp</a:t>
            </a:r>
            <a:r>
              <a:rPr lang="en-US" dirty="0"/>
              <a:t> </a:t>
            </a:r>
            <a:r>
              <a:rPr lang="en-US" dirty="0" err="1"/>
              <a:t>lại</a:t>
            </a:r>
            <a:r>
              <a:rPr lang="en-US" dirty="0"/>
              <a:t> </a:t>
            </a:r>
            <a:r>
              <a:rPr lang="en-US" dirty="0" err="1"/>
              <a:t>lên</a:t>
            </a:r>
            <a:r>
              <a:rPr lang="en-US" dirty="0"/>
              <a:t> </a:t>
            </a:r>
            <a:r>
              <a:rPr lang="en-US" dirty="0" err="1"/>
              <a:t>nhau</a:t>
            </a:r>
            <a:r>
              <a:rPr lang="en-US" dirty="0"/>
              <a:t>.</a:t>
            </a:r>
          </a:p>
          <a:p>
            <a:endParaRPr lang="en-US" dirty="0"/>
          </a:p>
          <a:p>
            <a:endParaRPr lang="en-US" dirty="0"/>
          </a:p>
          <a:p>
            <a:pPr algn="just"/>
            <a:r>
              <a:rPr lang="en-US" dirty="0" err="1"/>
              <a:t>Cách</a:t>
            </a:r>
            <a:r>
              <a:rPr lang="en-US" dirty="0"/>
              <a:t> </a:t>
            </a:r>
            <a:r>
              <a:rPr lang="en-US" dirty="0" err="1"/>
              <a:t>tiếp</a:t>
            </a:r>
            <a:r>
              <a:rPr lang="en-US" dirty="0"/>
              <a:t> </a:t>
            </a:r>
            <a:r>
              <a:rPr lang="en-US" dirty="0" err="1"/>
              <a:t>cận</a:t>
            </a:r>
            <a:r>
              <a:rPr lang="en-US" dirty="0"/>
              <a:t> </a:t>
            </a:r>
            <a:r>
              <a:rPr lang="en-US" dirty="0" err="1"/>
              <a:t>này</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cho</a:t>
            </a:r>
            <a:r>
              <a:rPr lang="en-US" dirty="0"/>
              <a:t> </a:t>
            </a:r>
            <a:r>
              <a:rPr lang="en-US" dirty="0" err="1"/>
              <a:t>phép</a:t>
            </a:r>
            <a:r>
              <a:rPr lang="en-US" dirty="0"/>
              <a:t> </a:t>
            </a:r>
            <a:br>
              <a:rPr lang="en-US" dirty="0"/>
            </a:br>
            <a:r>
              <a:rPr lang="en-US" dirty="0" err="1"/>
              <a:t>trạng</a:t>
            </a:r>
            <a:r>
              <a:rPr lang="en-US" dirty="0"/>
              <a:t> </a:t>
            </a:r>
            <a:r>
              <a:rPr lang="en-US" dirty="0" err="1"/>
              <a:t>thái</a:t>
            </a:r>
            <a:r>
              <a:rPr lang="en-US" dirty="0"/>
              <a:t> </a:t>
            </a:r>
            <a:r>
              <a:rPr lang="en-US" dirty="0" err="1"/>
              <a:t>ẩn</a:t>
            </a:r>
            <a:r>
              <a:rPr lang="en-US" dirty="0"/>
              <a:t> </a:t>
            </a:r>
            <a:r>
              <a:rPr lang="en-US" dirty="0" err="1"/>
              <a:t>ở</a:t>
            </a:r>
            <a:r>
              <a:rPr lang="en-US" dirty="0"/>
              <a:t> </a:t>
            </a:r>
            <a:r>
              <a:rPr lang="en-US" dirty="0" err="1"/>
              <a:t>mỗi</a:t>
            </a:r>
            <a:r>
              <a:rPr lang="en-US" dirty="0"/>
              <a:t> </a:t>
            </a:r>
            <a:r>
              <a:rPr lang="en-US" dirty="0" err="1"/>
              <a:t>cấp</a:t>
            </a:r>
            <a:r>
              <a:rPr lang="en-US" dirty="0"/>
              <a:t> </a:t>
            </a:r>
            <a:r>
              <a:rPr lang="en-US" dirty="0" err="1"/>
              <a:t>hoạt</a:t>
            </a:r>
            <a:r>
              <a:rPr lang="en-US" dirty="0"/>
              <a:t> </a:t>
            </a:r>
            <a:r>
              <a:rPr lang="en-US" dirty="0" err="1"/>
              <a:t>động</a:t>
            </a:r>
            <a:r>
              <a:rPr lang="en-US" dirty="0"/>
              <a:t> </a:t>
            </a:r>
            <a:br>
              <a:rPr lang="en-US" dirty="0"/>
            </a:br>
            <a:r>
              <a:rPr lang="en-US" dirty="0" err="1"/>
              <a:t>ở</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khác</a:t>
            </a:r>
            <a:r>
              <a:rPr lang="en-US" dirty="0"/>
              <a:t> </a:t>
            </a:r>
            <a:r>
              <a:rPr lang="en-US" dirty="0" err="1"/>
              <a:t>nhau</a:t>
            </a:r>
            <a:r>
              <a:rPr lang="en-US" dirty="0"/>
              <a:t>. </a:t>
            </a:r>
          </a:p>
          <a:p>
            <a:pPr algn="just"/>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BDFF3B9-178B-2849-B963-9A057830460D}"/>
              </a:ext>
            </a:extLst>
          </p:cNvPr>
          <p:cNvSpPr>
            <a:spLocks noGrp="1"/>
          </p:cNvSpPr>
          <p:nvPr>
            <p:ph type="sldNum" sz="quarter" idx="12"/>
          </p:nvPr>
        </p:nvSpPr>
        <p:spPr/>
        <p:txBody>
          <a:bodyPr/>
          <a:lstStyle/>
          <a:p>
            <a:fld id="{20B7F220-0825-4B9B-9156-FF79F33775FE}" type="slidenum">
              <a:rPr lang="vi-VN" smtClean="0"/>
              <a:t>34</a:t>
            </a:fld>
            <a:endParaRPr lang="vi-VN"/>
          </a:p>
        </p:txBody>
      </p:sp>
      <p:pic>
        <p:nvPicPr>
          <p:cNvPr id="7" name="Picture 6">
            <a:extLst>
              <a:ext uri="{FF2B5EF4-FFF2-40B4-BE49-F238E27FC236}">
                <a16:creationId xmlns:a16="http://schemas.microsoft.com/office/drawing/2014/main" id="{13D94F79-59BF-5042-BE7E-08AE8B458157}"/>
              </a:ext>
            </a:extLst>
          </p:cNvPr>
          <p:cNvPicPr>
            <a:picLocks noChangeAspect="1"/>
          </p:cNvPicPr>
          <p:nvPr/>
        </p:nvPicPr>
        <p:blipFill>
          <a:blip r:embed="rId2"/>
          <a:stretch>
            <a:fillRect/>
          </a:stretch>
        </p:blipFill>
        <p:spPr>
          <a:xfrm>
            <a:off x="6113455" y="1534269"/>
            <a:ext cx="1750385" cy="5004651"/>
          </a:xfrm>
          <a:prstGeom prst="rect">
            <a:avLst/>
          </a:prstGeom>
        </p:spPr>
      </p:pic>
    </p:spTree>
    <p:extLst>
      <p:ext uri="{BB962C8B-B14F-4D97-AF65-F5344CB8AC3E}">
        <p14:creationId xmlns:p14="http://schemas.microsoft.com/office/powerpoint/2010/main" val="217461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697D-8349-B74B-B5CB-1A0462080996}"/>
              </a:ext>
            </a:extLst>
          </p:cNvPr>
          <p:cNvSpPr>
            <a:spLocks noGrp="1"/>
          </p:cNvSpPr>
          <p:nvPr>
            <p:ph type="title"/>
          </p:nvPr>
        </p:nvSpPr>
        <p:spPr/>
        <p:txBody>
          <a:bodyPr/>
          <a:lstStyle/>
          <a:p>
            <a:r>
              <a:rPr lang="en-US" dirty="0"/>
              <a:t>CONTRASTIVE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2C8043-9FDD-2941-930E-E52B7C101D9C}"/>
                  </a:ext>
                </a:extLst>
              </p:cNvPr>
              <p:cNvSpPr>
                <a:spLocks noGrp="1"/>
              </p:cNvSpPr>
              <p:nvPr>
                <p:ph idx="1"/>
              </p:nvPr>
            </p:nvSpPr>
            <p:spPr/>
            <p:txBody>
              <a:bodyPr>
                <a:normAutofit/>
              </a:bodyPr>
              <a:lstStyle/>
              <a:p>
                <a:pPr algn="just"/>
                <a:r>
                  <a:rPr lang="vi-VN" dirty="0"/>
                  <a:t>Các kích hoạt tại mỗi dấu thời gian của lớp LSTM cuối cùng được tính trung bình để tạo ra đầu ra có chiều cố định. </a:t>
                </a:r>
              </a:p>
              <a:p>
                <a:endParaRPr lang="vi-VN" dirty="0"/>
              </a:p>
              <a:p>
                <a:pPr algn="just"/>
                <a:r>
                  <a:rPr lang="vi-VN" dirty="0"/>
                  <a:t>Đầu ra này được chiếu thông qua một lớp tiếp liệu có mật độ kết nối dày đặc</a:t>
                </a:r>
                <a:r>
                  <a:rPr lang="en-US" dirty="0"/>
                  <a:t>.</a:t>
                </a:r>
              </a:p>
              <a:p>
                <a:endParaRPr lang="en-US" dirty="0"/>
              </a:p>
              <a:p>
                <a:pPr algn="just"/>
                <a:r>
                  <a:rPr lang="vi-VN" dirty="0"/>
                  <a:t>Đặt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  là các hình chiếu của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trong không gian nhúng được tính bởi hàm mạng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en-US" dirty="0"/>
                  <a:t>, </a:t>
                </a:r>
                <a:r>
                  <a:rPr lang="vi-VN" dirty="0"/>
                  <a:t>năng lượng của mô hình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oMath>
                </a14:m>
                <a:r>
                  <a:rPr lang="en-US" dirty="0">
                    <a:effectLst/>
                  </a:rPr>
                  <a:t> </a:t>
                </a:r>
                <a:r>
                  <a:rPr lang="en-US" dirty="0" err="1">
                    <a:effectLst/>
                  </a:rPr>
                  <a:t>được</a:t>
                </a:r>
                <a:r>
                  <a:rPr lang="en-US" dirty="0">
                    <a:effectLst/>
                  </a:rPr>
                  <a:t> </a:t>
                </a:r>
                <a:r>
                  <a:rPr lang="en-US" dirty="0" err="1">
                    <a:effectLst/>
                  </a:rPr>
                  <a:t>tính</a:t>
                </a:r>
                <a:r>
                  <a:rPr lang="en-US" dirty="0">
                    <a:effectLst/>
                  </a:rPr>
                  <a:t> </a:t>
                </a:r>
                <a:r>
                  <a:rPr lang="en-US" dirty="0" err="1">
                    <a:effectLst/>
                  </a:rPr>
                  <a:t>bởi</a:t>
                </a:r>
                <a:endParaRPr lang="en-US" dirty="0">
                  <a:effectLst/>
                </a:endParaRPr>
              </a:p>
              <a:p>
                <a:pPr marL="0" indent="0" algn="ctr">
                  <a:buNone/>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 </m:t>
                    </m:r>
                    <m:f>
                      <m:fPr>
                        <m:ctrlPr>
                          <a:rPr lang="en-US" i="1">
                            <a:latin typeface="Cambria Math" panose="02040503050406030204" pitchFamily="18" charset="0"/>
                          </a:rPr>
                        </m:ctrlPr>
                      </m:fPr>
                      <m:num>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m:t>
                        </m:r>
                      </m:num>
                      <m:den>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 ||</m:t>
                        </m:r>
                      </m:den>
                    </m:f>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D2C8043-9FDD-2941-930E-E52B7C101D9C}"/>
                  </a:ext>
                </a:extLst>
              </p:cNvPr>
              <p:cNvSpPr>
                <a:spLocks noGrp="1" noRot="1" noChangeAspect="1" noMove="1" noResize="1" noEditPoints="1" noAdjustHandles="1" noChangeArrowheads="1" noChangeShapeType="1" noTextEdit="1"/>
              </p:cNvSpPr>
              <p:nvPr>
                <p:ph idx="1"/>
              </p:nvPr>
            </p:nvSpPr>
            <p:spPr>
              <a:blipFill>
                <a:blip r:embed="rId2"/>
                <a:stretch>
                  <a:fillRect l="-772" t="-84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2ABCC6C-81F5-2E44-B2C4-F0ED21CA2460}"/>
              </a:ext>
            </a:extLst>
          </p:cNvPr>
          <p:cNvSpPr>
            <a:spLocks noGrp="1"/>
          </p:cNvSpPr>
          <p:nvPr>
            <p:ph type="sldNum" sz="quarter" idx="12"/>
          </p:nvPr>
        </p:nvSpPr>
        <p:spPr/>
        <p:txBody>
          <a:bodyPr/>
          <a:lstStyle/>
          <a:p>
            <a:fld id="{20B7F220-0825-4B9B-9156-FF79F33775FE}" type="slidenum">
              <a:rPr lang="vi-VN" smtClean="0"/>
              <a:t>35</a:t>
            </a:fld>
            <a:endParaRPr lang="vi-VN"/>
          </a:p>
        </p:txBody>
      </p:sp>
    </p:spTree>
    <p:extLst>
      <p:ext uri="{BB962C8B-B14F-4D97-AF65-F5344CB8AC3E}">
        <p14:creationId xmlns:p14="http://schemas.microsoft.com/office/powerpoint/2010/main" val="2454137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267E-9FD2-9242-8648-84A99C2985E6}"/>
              </a:ext>
            </a:extLst>
          </p:cNvPr>
          <p:cNvSpPr>
            <a:spLocks noGrp="1"/>
          </p:cNvSpPr>
          <p:nvPr>
            <p:ph type="title"/>
          </p:nvPr>
        </p:nvSpPr>
        <p:spPr/>
        <p:txBody>
          <a:bodyPr/>
          <a:lstStyle/>
          <a:p>
            <a:r>
              <a:rPr lang="en-US" dirty="0"/>
              <a:t>CONTRASTIVE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AB57FD-B32D-3341-B918-1A09AD7CF86F}"/>
                  </a:ext>
                </a:extLst>
              </p:cNvPr>
              <p:cNvSpPr>
                <a:spLocks noGrp="1"/>
              </p:cNvSpPr>
              <p:nvPr>
                <p:ph idx="1"/>
              </p:nvPr>
            </p:nvSpPr>
            <p:spPr/>
            <p:txBody>
              <a:bodyPr>
                <a:normAutofit fontScale="92500" lnSpcReduction="10000"/>
              </a:bodyPr>
              <a:lstStyle/>
              <a:p>
                <a:r>
                  <a:rPr lang="vi-VN" dirty="0"/>
                  <a:t>Hàm mất mát trên tập dữ liệu X = {</a:t>
                </a:r>
                <a14:m>
                  <m:oMath xmlns:m="http://schemas.openxmlformats.org/officeDocument/2006/math">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1</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2</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 </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oMath>
                </a14:m>
                <a:r>
                  <a:rPr lang="vi-VN" dirty="0"/>
                  <a:t>}</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𝐿</m:t>
                          </m:r>
                        </m:e>
                        <m:sub>
                          <m:r>
                            <a:rPr lang="vi-VN" i="1">
                              <a:latin typeface="Cambria Math" panose="02040503050406030204" pitchFamily="18" charset="0"/>
                            </a:rPr>
                            <m:t>𝑊</m:t>
                          </m:r>
                        </m:sub>
                      </m:sSub>
                      <m:d>
                        <m:dPr>
                          <m:ctrlPr>
                            <a:rPr lang="en-US" i="1">
                              <a:latin typeface="Cambria Math" panose="02040503050406030204" pitchFamily="18" charset="0"/>
                            </a:rPr>
                          </m:ctrlPr>
                        </m:dPr>
                        <m:e>
                          <m:r>
                            <a:rPr lang="vi-VN" i="1">
                              <a:latin typeface="Cambria Math" panose="02040503050406030204" pitchFamily="18" charset="0"/>
                            </a:rPr>
                            <m:t>𝑋</m:t>
                          </m:r>
                        </m:e>
                      </m:d>
                      <m:r>
                        <a:rPr lang="vi-VN" i="1">
                          <a:latin typeface="Cambria Math" panose="02040503050406030204" pitchFamily="18" charset="0"/>
                        </a:rPr>
                        <m:t>=</m:t>
                      </m:r>
                      <m:nary>
                        <m:naryPr>
                          <m:chr m:val="∑"/>
                          <m:limLoc m:val="undOvr"/>
                          <m:ctrlPr>
                            <a:rPr lang="en-US" i="1">
                              <a:latin typeface="Cambria Math" panose="02040503050406030204" pitchFamily="18" charset="0"/>
                            </a:rPr>
                          </m:ctrlPr>
                        </m:naryPr>
                        <m:sub>
                          <m:r>
                            <a:rPr lang="vi-VN" i="1">
                              <a:latin typeface="Cambria Math" panose="02040503050406030204" pitchFamily="18" charset="0"/>
                            </a:rPr>
                            <m:t>𝑖</m:t>
                          </m:r>
                          <m:r>
                            <a:rPr lang="vi-VN" i="1">
                              <a:latin typeface="Cambria Math" panose="02040503050406030204" pitchFamily="18" charset="0"/>
                            </a:rPr>
                            <m:t> = 1</m:t>
                          </m:r>
                        </m:sub>
                        <m:sup>
                          <m:r>
                            <a:rPr lang="vi-VN" i="1">
                              <a:latin typeface="Cambria Math" panose="02040503050406030204" pitchFamily="18" charset="0"/>
                            </a:rPr>
                            <m:t>𝑁</m:t>
                          </m:r>
                        </m:sup>
                        <m:e>
                          <m:sSubSup>
                            <m:sSubSupPr>
                              <m:ctrlPr>
                                <a:rPr lang="en-US" i="1">
                                  <a:latin typeface="Cambria Math" panose="02040503050406030204" pitchFamily="18" charset="0"/>
                                </a:rPr>
                              </m:ctrlPr>
                            </m:sSubSupPr>
                            <m:e>
                              <m:r>
                                <a:rPr lang="vi-VN" i="1">
                                  <a:latin typeface="Cambria Math" panose="02040503050406030204" pitchFamily="18" charset="0"/>
                                </a:rPr>
                                <m:t>𝐿</m:t>
                              </m:r>
                            </m:e>
                            <m:sub>
                              <m:r>
                                <a:rPr lang="vi-VN" i="1">
                                  <a:latin typeface="Cambria Math" panose="02040503050406030204" pitchFamily="18" charset="0"/>
                                </a:rPr>
                                <m:t>𝑊</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1</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m:t>
                              </m:r>
                              <m:sSubSup>
                                <m:sSubSupPr>
                                  <m:ctrlPr>
                                    <a:rPr lang="en-US" i="1">
                                      <a:latin typeface="Cambria Math" panose="02040503050406030204" pitchFamily="18" charset="0"/>
                                    </a:rPr>
                                  </m:ctrlPr>
                                </m:sSubSupPr>
                                <m:e>
                                  <m:r>
                                    <a:rPr lang="vi-VN" i="1">
                                      <a:latin typeface="Cambria Math" panose="02040503050406030204" pitchFamily="18" charset="0"/>
                                    </a:rPr>
                                    <m:t>𝑥</m:t>
                                  </m:r>
                                </m:e>
                                <m:sub>
                                  <m:r>
                                    <a:rPr lang="vi-VN" i="1">
                                      <a:latin typeface="Cambria Math" panose="02040503050406030204" pitchFamily="18" charset="0"/>
                                    </a:rPr>
                                    <m:t>2</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e>
                          </m:d>
                        </m:e>
                      </m:nary>
                    </m:oMath>
                  </m:oMathPara>
                </a14:m>
                <a:endParaRPr lang="en-US" dirty="0"/>
              </a:p>
              <a:p>
                <a:pPr marL="0" indent="0">
                  <a:buNone/>
                </a:pPr>
                <a:endParaRPr lang="en-US" dirty="0"/>
              </a:p>
              <a:p>
                <a:r>
                  <a:rPr lang="en-US" dirty="0" err="1"/>
                  <a:t>Hàm</a:t>
                </a:r>
                <a:r>
                  <a:rPr lang="en-US" dirty="0"/>
                  <a:t> </a:t>
                </a:r>
                <a:r>
                  <a:rPr lang="en-US" dirty="0" err="1"/>
                  <a:t>mất</a:t>
                </a:r>
                <a:r>
                  <a:rPr lang="en-US" dirty="0"/>
                  <a:t> </a:t>
                </a:r>
                <a:r>
                  <a:rPr lang="en-US" dirty="0" err="1"/>
                  <a:t>mát</a:t>
                </a:r>
                <a:r>
                  <a:rPr lang="en-US" dirty="0"/>
                  <a:t> </a:t>
                </a:r>
                <a:r>
                  <a:rPr lang="en-US" dirty="0" err="1"/>
                  <a:t>được</a:t>
                </a:r>
                <a:r>
                  <a:rPr lang="en-US" dirty="0"/>
                  <a:t> </a:t>
                </a:r>
                <a:r>
                  <a:rPr lang="en-US" dirty="0" err="1"/>
                  <a:t>tính</a:t>
                </a:r>
                <a:r>
                  <a:rPr lang="en-US" dirty="0"/>
                  <a:t> </a:t>
                </a:r>
                <a:r>
                  <a:rPr lang="en-US" dirty="0" err="1"/>
                  <a:t>bởi</a:t>
                </a: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vi-VN" i="1">
                              <a:latin typeface="Cambria Math" panose="02040503050406030204" pitchFamily="18" charset="0"/>
                            </a:rPr>
                            <m:t>𝐿</m:t>
                          </m:r>
                        </m:e>
                        <m:sub>
                          <m:r>
                            <a:rPr lang="vi-VN" i="1">
                              <a:latin typeface="Cambria Math" panose="02040503050406030204" pitchFamily="18" charset="0"/>
                            </a:rPr>
                            <m:t>𝑊</m:t>
                          </m:r>
                        </m:sub>
                        <m:sup>
                          <m:d>
                            <m:dPr>
                              <m:ctrlPr>
                                <a:rPr lang="en-US" i="1">
                                  <a:latin typeface="Cambria Math" panose="02040503050406030204" pitchFamily="18" charset="0"/>
                                </a:rPr>
                              </m:ctrlPr>
                            </m:dPr>
                            <m:e>
                              <m:r>
                                <a:rPr lang="vi-VN" i="1">
                                  <a:latin typeface="Cambria Math" panose="02040503050406030204" pitchFamily="18" charset="0"/>
                                </a:rPr>
                                <m:t>𝑖</m:t>
                              </m:r>
                            </m:e>
                          </m:d>
                        </m:sup>
                      </m:sSubSup>
                      <m:r>
                        <a:rPr lang="vi-VN" i="1">
                          <a:latin typeface="Cambria Math" panose="02040503050406030204" pitchFamily="18" charset="0"/>
                        </a:rPr>
                        <m:t> = </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sSub>
                        <m:sSubPr>
                          <m:ctrlPr>
                            <a:rPr lang="en-US" sz="2400" i="1">
                              <a:latin typeface="Cambria Math" panose="02040503050406030204" pitchFamily="18" charset="0"/>
                            </a:rPr>
                          </m:ctrlPr>
                        </m:sSubPr>
                        <m:e>
                          <m:r>
                            <a:rPr lang="vi-VN" sz="2400" i="1">
                              <a:latin typeface="Cambria Math" panose="02040503050406030204" pitchFamily="18" charset="0"/>
                            </a:rPr>
                            <m:t>𝐿</m:t>
                          </m:r>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1</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2</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e>
                        <m:sub>
                          <m:r>
                            <a:rPr lang="vi-VN" sz="2400" i="1">
                              <a:latin typeface="Cambria Math" panose="02040503050406030204" pitchFamily="18" charset="0"/>
                            </a:rPr>
                            <m:t>+</m:t>
                          </m:r>
                        </m:sub>
                      </m:sSub>
                      <m:r>
                        <a:rPr lang="vi-VN" i="1">
                          <a:latin typeface="Cambria Math" panose="02040503050406030204" pitchFamily="18" charset="0"/>
                        </a:rPr>
                        <m:t> + (1 − </m:t>
                      </m:r>
                      <m:sSup>
                        <m:sSupPr>
                          <m:ctrlPr>
                            <a:rPr lang="en-US" i="1">
                              <a:latin typeface="Cambria Math" panose="02040503050406030204" pitchFamily="18" charset="0"/>
                            </a:rPr>
                          </m:ctrlPr>
                        </m:sSupPr>
                        <m:e>
                          <m:r>
                            <a:rPr lang="vi-VN" i="1">
                              <a:latin typeface="Cambria Math" panose="02040503050406030204" pitchFamily="18" charset="0"/>
                            </a:rPr>
                            <m:t>𝑦</m:t>
                          </m:r>
                        </m:e>
                        <m:sup>
                          <m:r>
                            <a:rPr lang="vi-VN" i="1">
                              <a:latin typeface="Cambria Math" panose="02040503050406030204" pitchFamily="18" charset="0"/>
                            </a:rPr>
                            <m:t>(</m:t>
                          </m:r>
                          <m:r>
                            <a:rPr lang="vi-VN" i="1">
                              <a:latin typeface="Cambria Math" panose="02040503050406030204" pitchFamily="18" charset="0"/>
                            </a:rPr>
                            <m:t>𝑖</m:t>
                          </m:r>
                          <m:r>
                            <a:rPr lang="vi-VN" i="1">
                              <a:latin typeface="Cambria Math" panose="02040503050406030204" pitchFamily="18" charset="0"/>
                            </a:rPr>
                            <m:t>)</m:t>
                          </m:r>
                        </m:sup>
                      </m:sSup>
                      <m:r>
                        <a:rPr lang="vi-VN" i="1">
                          <a:latin typeface="Cambria Math" panose="02040503050406030204" pitchFamily="18" charset="0"/>
                        </a:rPr>
                        <m:t>)</m:t>
                      </m:r>
                      <m:sSub>
                        <m:sSubPr>
                          <m:ctrlPr>
                            <a:rPr lang="en-US" sz="2400" i="1">
                              <a:latin typeface="Cambria Math" panose="02040503050406030204" pitchFamily="18" charset="0"/>
                            </a:rPr>
                          </m:ctrlPr>
                        </m:sSubPr>
                        <m:e>
                          <m:r>
                            <a:rPr lang="vi-VN" sz="2400" i="1">
                              <a:latin typeface="Cambria Math" panose="02040503050406030204" pitchFamily="18" charset="0"/>
                            </a:rPr>
                            <m:t>𝐿</m:t>
                          </m:r>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1</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sSubSup>
                            <m:sSubSupPr>
                              <m:ctrlPr>
                                <a:rPr lang="en-US" sz="2400" i="1">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2</m:t>
                              </m:r>
                            </m:sub>
                            <m:sup>
                              <m:d>
                                <m:dPr>
                                  <m:ctrlPr>
                                    <a:rPr lang="en-US" sz="2400" i="1">
                                      <a:latin typeface="Cambria Math" panose="02040503050406030204" pitchFamily="18" charset="0"/>
                                    </a:rPr>
                                  </m:ctrlPr>
                                </m:dPr>
                                <m:e>
                                  <m:r>
                                    <a:rPr lang="vi-VN" sz="2400" i="1">
                                      <a:latin typeface="Cambria Math" panose="02040503050406030204" pitchFamily="18" charset="0"/>
                                    </a:rPr>
                                    <m:t>𝑖</m:t>
                                  </m:r>
                                </m:e>
                              </m:d>
                            </m:sup>
                          </m:sSubSup>
                          <m:r>
                            <a:rPr lang="vi-VN" sz="2400" i="1">
                              <a:latin typeface="Cambria Math" panose="02040503050406030204" pitchFamily="18" charset="0"/>
                            </a:rPr>
                            <m:t>)</m:t>
                          </m:r>
                        </m:e>
                        <m:sub>
                          <m:r>
                            <a:rPr lang="vi-VN" sz="2400" b="0" i="1" smtClean="0">
                              <a:latin typeface="Cambria Math" panose="02040503050406030204" pitchFamily="18" charset="0"/>
                            </a:rPr>
                            <m:t>−</m:t>
                          </m:r>
                        </m:sub>
                      </m:sSub>
                    </m:oMath>
                  </m:oMathPara>
                </a14:m>
                <a:endParaRPr lang="en-US" dirty="0"/>
              </a:p>
              <a:p>
                <a:endParaRPr lang="en-US" dirty="0"/>
              </a:p>
              <a:p>
                <a:pPr marL="0" indent="0">
                  <a:buNone/>
                </a:pPr>
                <a:endParaRPr lang="en-US" dirty="0"/>
              </a:p>
              <a:p>
                <a:r>
                  <a:rPr lang="vi-VN" dirty="0"/>
                  <a:t>Các hàm mất cho các trường hợp tương tự và khác nhau:</a:t>
                </a:r>
                <a:endParaRPr lang="en-US" dirty="0"/>
              </a:p>
              <a:p>
                <a:pPr lvl="1"/>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𝐿</m:t>
                        </m:r>
                        <m:r>
                          <a:rPr lang="vi-VN" sz="2000" i="1">
                            <a:latin typeface="Cambria Math" panose="02040503050406030204" pitchFamily="18" charset="0"/>
                          </a:rPr>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1</m:t>
                            </m:r>
                          </m:sub>
                        </m:sSub>
                        <m:r>
                          <m:rPr>
                            <m:nor/>
                          </m:rPr>
                          <a:rPr lang="vi-VN" sz="2000" dirty="0"/>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2</m:t>
                            </m:r>
                          </m:sub>
                        </m:sSub>
                        <m:r>
                          <a:rPr lang="vi-VN" sz="2000" i="1">
                            <a:latin typeface="Cambria Math" panose="02040503050406030204" pitchFamily="18" charset="0"/>
                          </a:rPr>
                          <m:t>)</m:t>
                        </m:r>
                      </m:e>
                      <m:sub>
                        <m:r>
                          <a:rPr lang="vi-VN" sz="2000" b="0" i="1" smtClean="0">
                            <a:latin typeface="Cambria Math" panose="02040503050406030204" pitchFamily="18" charset="0"/>
                          </a:rPr>
                          <m:t>+</m:t>
                        </m:r>
                      </m:sub>
                    </m:sSub>
                    <m:r>
                      <a:rPr lang="vi-VN" sz="2000" i="1">
                        <a:latin typeface="Cambria Math" panose="02040503050406030204" pitchFamily="18" charset="0"/>
                      </a:rPr>
                      <m:t>= </m:t>
                    </m:r>
                    <m:f>
                      <m:fPr>
                        <m:ctrlPr>
                          <a:rPr lang="en-US" sz="2000" i="1">
                            <a:latin typeface="Cambria Math" panose="02040503050406030204" pitchFamily="18" charset="0"/>
                          </a:rPr>
                        </m:ctrlPr>
                      </m:fPr>
                      <m:num>
                        <m:r>
                          <a:rPr lang="vi-VN" sz="2000" i="1">
                            <a:latin typeface="Cambria Math" panose="02040503050406030204" pitchFamily="18" charset="0"/>
                          </a:rPr>
                          <m:t>1</m:t>
                        </m:r>
                      </m:num>
                      <m:den>
                        <m:r>
                          <a:rPr lang="vi-VN" sz="2000" i="1">
                            <a:latin typeface="Cambria Math" panose="02040503050406030204" pitchFamily="18" charset="0"/>
                          </a:rPr>
                          <m:t>4</m:t>
                        </m:r>
                      </m:den>
                    </m:f>
                    <m:r>
                      <a:rPr lang="vi-VN" sz="2000" i="1">
                        <a:latin typeface="Cambria Math" panose="02040503050406030204" pitchFamily="18" charset="0"/>
                      </a:rPr>
                      <m:t> </m:t>
                    </m:r>
                    <m:sSup>
                      <m:sSupPr>
                        <m:ctrlPr>
                          <a:rPr lang="en-US" sz="2000" i="1">
                            <a:latin typeface="Cambria Math" panose="02040503050406030204" pitchFamily="18" charset="0"/>
                          </a:rPr>
                        </m:ctrlPr>
                      </m:sSupPr>
                      <m:e>
                        <m:r>
                          <a:rPr lang="vi-VN" sz="2000" i="1">
                            <a:latin typeface="Cambria Math" panose="02040503050406030204" pitchFamily="18" charset="0"/>
                          </a:rPr>
                          <m:t>(1 − </m:t>
                        </m:r>
                        <m:sSub>
                          <m:sSubPr>
                            <m:ctrlPr>
                              <a:rPr lang="en-US" sz="2000" i="1">
                                <a:latin typeface="Cambria Math" panose="02040503050406030204" pitchFamily="18" charset="0"/>
                              </a:rPr>
                            </m:ctrlPr>
                          </m:sSubPr>
                          <m:e>
                            <m:r>
                              <a:rPr lang="vi-VN" sz="2000" i="1">
                                <a:latin typeface="Cambria Math" panose="02040503050406030204" pitchFamily="18" charset="0"/>
                              </a:rPr>
                              <m:t>𝐸</m:t>
                            </m:r>
                          </m:e>
                          <m:sub>
                            <m:r>
                              <a:rPr lang="vi-VN" sz="2000" i="1">
                                <a:latin typeface="Cambria Math" panose="02040503050406030204" pitchFamily="18" charset="0"/>
                              </a:rPr>
                              <m:t>𝑊</m:t>
                            </m:r>
                          </m:sub>
                        </m:sSub>
                        <m:r>
                          <a:rPr lang="vi-VN" sz="2000" i="1">
                            <a:latin typeface="Cambria Math" panose="02040503050406030204" pitchFamily="18" charset="0"/>
                          </a:rPr>
                          <m:t>)</m:t>
                        </m:r>
                      </m:e>
                      <m:sup>
                        <m:r>
                          <a:rPr lang="vi-VN" sz="2000" i="1">
                            <a:latin typeface="Cambria Math" panose="02040503050406030204" pitchFamily="18" charset="0"/>
                          </a:rPr>
                          <m:t>2</m:t>
                        </m:r>
                      </m:sup>
                    </m:sSup>
                  </m:oMath>
                </a14:m>
                <a:r>
                  <a:rPr lang="en-US" sz="1800" dirty="0"/>
                  <a:t> 			- </a:t>
                </a:r>
                <a:r>
                  <a:rPr lang="en-US" sz="1800" dirty="0" err="1"/>
                  <a:t>Trường</a:t>
                </a:r>
                <a:r>
                  <a:rPr lang="en-US" sz="1800" dirty="0"/>
                  <a:t> </a:t>
                </a:r>
                <a:r>
                  <a:rPr lang="en-US" sz="1800" dirty="0" err="1"/>
                  <a:t>hợp</a:t>
                </a:r>
                <a:r>
                  <a:rPr lang="en-US" sz="1800" dirty="0"/>
                  <a:t> </a:t>
                </a:r>
                <a:r>
                  <a:rPr lang="en-US" sz="1800" dirty="0" err="1"/>
                  <a:t>tương</a:t>
                </a:r>
                <a:r>
                  <a:rPr lang="en-US" sz="1800" dirty="0"/>
                  <a:t> </a:t>
                </a:r>
                <a:r>
                  <a:rPr lang="en-US" sz="1800" dirty="0" err="1"/>
                  <a:t>tự</a:t>
                </a:r>
                <a:endParaRPr lang="en-US" sz="1800" dirty="0"/>
              </a:p>
              <a:p>
                <a:pPr lvl="1"/>
                <a14:m>
                  <m:oMath xmlns:m="http://schemas.openxmlformats.org/officeDocument/2006/math">
                    <m:sSub>
                      <m:sSubPr>
                        <m:ctrlPr>
                          <a:rPr lang="en-US" sz="2000" i="1">
                            <a:latin typeface="Cambria Math" panose="02040503050406030204" pitchFamily="18" charset="0"/>
                          </a:rPr>
                        </m:ctrlPr>
                      </m:sSubPr>
                      <m:e>
                        <m:r>
                          <a:rPr lang="vi-VN" sz="2000" i="1">
                            <a:latin typeface="Cambria Math" panose="02040503050406030204" pitchFamily="18" charset="0"/>
                          </a:rPr>
                          <m:t>𝐿</m:t>
                        </m:r>
                        <m:r>
                          <a:rPr lang="vi-VN" sz="2000" i="1">
                            <a:latin typeface="Cambria Math" panose="02040503050406030204" pitchFamily="18" charset="0"/>
                          </a:rPr>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1</m:t>
                            </m:r>
                          </m:sub>
                        </m:sSub>
                        <m:r>
                          <m:rPr>
                            <m:nor/>
                          </m:rPr>
                          <a:rPr lang="vi-VN" sz="2000" dirty="0"/>
                          <m:t>,</m:t>
                        </m:r>
                        <m:sSub>
                          <m:sSubPr>
                            <m:ctrlPr>
                              <a:rPr lang="en-US" sz="2000" i="1">
                                <a:latin typeface="Cambria Math" panose="02040503050406030204" pitchFamily="18" charset="0"/>
                              </a:rPr>
                            </m:ctrlPr>
                          </m:sSubPr>
                          <m:e>
                            <m:r>
                              <a:rPr lang="vi-VN" sz="2000" i="1">
                                <a:latin typeface="Cambria Math" panose="02040503050406030204" pitchFamily="18" charset="0"/>
                              </a:rPr>
                              <m:t>𝑥</m:t>
                            </m:r>
                          </m:e>
                          <m:sub>
                            <m:r>
                              <a:rPr lang="vi-VN" sz="2000" i="1">
                                <a:latin typeface="Cambria Math" panose="02040503050406030204" pitchFamily="18" charset="0"/>
                              </a:rPr>
                              <m:t>2</m:t>
                            </m:r>
                          </m:sub>
                        </m:sSub>
                        <m:r>
                          <a:rPr lang="vi-VN" sz="2000" i="1">
                            <a:latin typeface="Cambria Math" panose="02040503050406030204" pitchFamily="18" charset="0"/>
                          </a:rPr>
                          <m:t>)</m:t>
                        </m:r>
                      </m:e>
                      <m:sub>
                        <m:r>
                          <a:rPr lang="vi-VN" sz="2000" b="0" i="1" smtClean="0">
                            <a:latin typeface="Cambria Math" panose="02040503050406030204" pitchFamily="18" charset="0"/>
                          </a:rPr>
                          <m:t>−</m:t>
                        </m:r>
                      </m:sub>
                    </m:sSub>
                    <m:r>
                      <a:rPr lang="vi-VN" sz="2000" i="1">
                        <a:latin typeface="Cambria Math" panose="02040503050406030204" pitchFamily="18" charset="0"/>
                      </a:rPr>
                      <m:t> </m:t>
                    </m:r>
                  </m:oMath>
                </a14:m>
                <a:r>
                  <a:rPr lang="vi-VN" sz="2000" dirty="0"/>
                  <a:t>= </a:t>
                </a:r>
                <a14:m>
                  <m:oMath xmlns:m="http://schemas.openxmlformats.org/officeDocument/2006/math">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a:latin typeface="Cambria Math" panose="02040503050406030204" pitchFamily="18" charset="0"/>
                                  </a:rPr>
                                </m:ctrlPr>
                              </m:sSubPr>
                              <m:e>
                                <m:r>
                                  <a:rPr lang="vi-VN" sz="2000" i="1">
                                    <a:latin typeface="Cambria Math" panose="02040503050406030204" pitchFamily="18" charset="0"/>
                                  </a:rPr>
                                  <m:t>𝐸</m:t>
                                </m:r>
                              </m:e>
                              <m:sub>
                                <m:r>
                                  <a:rPr lang="vi-VN" sz="2000" i="1">
                                    <a:latin typeface="Cambria Math" panose="02040503050406030204" pitchFamily="18" charset="0"/>
                                  </a:rPr>
                                  <m:t>𝑊</m:t>
                                </m:r>
                              </m:sub>
                            </m:sSub>
                            <m:r>
                              <a:rPr lang="vi-VN" sz="2000" i="1">
                                <a:latin typeface="Cambria Math" panose="02040503050406030204" pitchFamily="18" charset="0"/>
                              </a:rPr>
                              <m:t> </m:t>
                            </m:r>
                            <m:r>
                              <a:rPr lang="vi-VN" sz="2000" i="1">
                                <a:latin typeface="Cambria Math" panose="02040503050406030204" pitchFamily="18" charset="0"/>
                              </a:rPr>
                              <m:t>𝑛</m:t>
                            </m:r>
                            <m:r>
                              <a:rPr lang="vi-VN" sz="2000" i="1">
                                <a:latin typeface="Cambria Math" panose="02040503050406030204" pitchFamily="18" charset="0"/>
                              </a:rPr>
                              <m:t>ế</m:t>
                            </m:r>
                            <m:r>
                              <a:rPr lang="vi-VN" sz="2000" i="1">
                                <a:latin typeface="Cambria Math" panose="02040503050406030204" pitchFamily="18" charset="0"/>
                              </a:rPr>
                              <m:t>𝑢</m:t>
                            </m:r>
                            <m:r>
                              <a:rPr lang="vi-VN" sz="2000" i="1">
                                <a:latin typeface="Cambria Math" panose="02040503050406030204" pitchFamily="18" charset="0"/>
                              </a:rPr>
                              <m:t> </m:t>
                            </m:r>
                            <m:sSub>
                              <m:sSubPr>
                                <m:ctrlPr>
                                  <a:rPr lang="en-US" sz="2000" i="1">
                                    <a:latin typeface="Cambria Math" panose="02040503050406030204" pitchFamily="18" charset="0"/>
                                  </a:rPr>
                                </m:ctrlPr>
                              </m:sSubPr>
                              <m:e>
                                <m:r>
                                  <a:rPr lang="vi-VN" sz="2000" i="1">
                                    <a:latin typeface="Cambria Math" panose="02040503050406030204" pitchFamily="18" charset="0"/>
                                  </a:rPr>
                                  <m:t>𝐸</m:t>
                                </m:r>
                              </m:e>
                              <m:sub>
                                <m:r>
                                  <a:rPr lang="vi-VN" sz="2000" i="1">
                                    <a:latin typeface="Cambria Math" panose="02040503050406030204" pitchFamily="18" charset="0"/>
                                  </a:rPr>
                                  <m:t>𝑊</m:t>
                                </m:r>
                              </m:sub>
                            </m:sSub>
                            <m:r>
                              <a:rPr lang="vi-VN" sz="2000" i="1">
                                <a:latin typeface="Cambria Math" panose="02040503050406030204" pitchFamily="18" charset="0"/>
                              </a:rPr>
                              <m:t> &lt; </m:t>
                            </m:r>
                            <m:r>
                              <a:rPr lang="vi-VN" sz="2000" i="1">
                                <a:latin typeface="Cambria Math" panose="02040503050406030204" pitchFamily="18" charset="0"/>
                              </a:rPr>
                              <m:t>𝑚</m:t>
                            </m:r>
                          </m:e>
                          <m:e>
                            <m:r>
                              <a:rPr lang="vi-VN" sz="2000" i="1">
                                <a:latin typeface="Cambria Math" panose="02040503050406030204" pitchFamily="18" charset="0"/>
                              </a:rPr>
                              <m:t>0</m:t>
                            </m:r>
                          </m:e>
                        </m:eqArr>
                      </m:e>
                    </m:d>
                  </m:oMath>
                </a14:m>
                <a:r>
                  <a:rPr lang="en-US" sz="1800" dirty="0"/>
                  <a:t>		- </a:t>
                </a:r>
                <a:r>
                  <a:rPr lang="en-US" sz="1800" dirty="0" err="1"/>
                  <a:t>Trường</a:t>
                </a:r>
                <a:r>
                  <a:rPr lang="en-US" sz="1800" dirty="0"/>
                  <a:t> </a:t>
                </a:r>
                <a:r>
                  <a:rPr lang="en-US" sz="1800" dirty="0" err="1"/>
                  <a:t>hợp</a:t>
                </a:r>
                <a:r>
                  <a:rPr lang="en-US" sz="1800" dirty="0"/>
                  <a:t> </a:t>
                </a:r>
                <a:r>
                  <a:rPr lang="en-US" sz="1800" dirty="0" err="1"/>
                  <a:t>không</a:t>
                </a:r>
                <a:r>
                  <a:rPr lang="en-US" sz="1800" dirty="0"/>
                  <a:t> </a:t>
                </a:r>
                <a:r>
                  <a:rPr lang="en-US" sz="1800" dirty="0" err="1"/>
                  <a:t>tương</a:t>
                </a:r>
                <a:r>
                  <a:rPr lang="en-US" sz="1800" dirty="0"/>
                  <a:t> </a:t>
                </a:r>
                <a:r>
                  <a:rPr lang="en-US" sz="1800" dirty="0" err="1"/>
                  <a:t>tự</a:t>
                </a:r>
                <a:endParaRPr lang="en-US" sz="180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6AB57FD-B32D-3341-B918-1A09AD7CF86F}"/>
                  </a:ext>
                </a:extLst>
              </p:cNvPr>
              <p:cNvSpPr>
                <a:spLocks noGrp="1" noRot="1" noChangeAspect="1" noMove="1" noResize="1" noEditPoints="1" noAdjustHandles="1" noChangeArrowheads="1" noChangeShapeType="1" noTextEdit="1"/>
              </p:cNvSpPr>
              <p:nvPr>
                <p:ph idx="1"/>
              </p:nvPr>
            </p:nvSpPr>
            <p:spPr>
              <a:blipFill>
                <a:blip r:embed="rId2"/>
                <a:stretch>
                  <a:fillRect l="-617" t="-12605" b="-434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8FC3B1-0252-884B-A627-5333CB0A54D5}"/>
              </a:ext>
            </a:extLst>
          </p:cNvPr>
          <p:cNvSpPr>
            <a:spLocks noGrp="1"/>
          </p:cNvSpPr>
          <p:nvPr>
            <p:ph type="sldNum" sz="quarter" idx="12"/>
          </p:nvPr>
        </p:nvSpPr>
        <p:spPr/>
        <p:txBody>
          <a:bodyPr/>
          <a:lstStyle/>
          <a:p>
            <a:fld id="{20B7F220-0825-4B9B-9156-FF79F33775FE}" type="slidenum">
              <a:rPr lang="vi-VN" smtClean="0"/>
              <a:t>36</a:t>
            </a:fld>
            <a:endParaRPr lang="vi-VN"/>
          </a:p>
        </p:txBody>
      </p:sp>
    </p:spTree>
    <p:extLst>
      <p:ext uri="{BB962C8B-B14F-4D97-AF65-F5344CB8AC3E}">
        <p14:creationId xmlns:p14="http://schemas.microsoft.com/office/powerpoint/2010/main" val="3595385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24364-5344-104A-A665-B144315794C6}"/>
              </a:ext>
            </a:extLst>
          </p:cNvPr>
          <p:cNvSpPr>
            <a:spLocks noGrp="1"/>
          </p:cNvSpPr>
          <p:nvPr>
            <p:ph type="title"/>
          </p:nvPr>
        </p:nvSpPr>
        <p:spPr/>
        <p:txBody>
          <a:bodyPr/>
          <a:lstStyle/>
          <a:p>
            <a:r>
              <a:rPr lang="en-US" dirty="0"/>
              <a:t>CONTRASTIVE LOSS FUNCTION</a:t>
            </a:r>
          </a:p>
        </p:txBody>
      </p:sp>
      <p:sp>
        <p:nvSpPr>
          <p:cNvPr id="4" name="Slide Number Placeholder 3">
            <a:extLst>
              <a:ext uri="{FF2B5EF4-FFF2-40B4-BE49-F238E27FC236}">
                <a16:creationId xmlns:a16="http://schemas.microsoft.com/office/drawing/2014/main" id="{92AEC596-20C5-164E-B595-2869BDA1EF9E}"/>
              </a:ext>
            </a:extLst>
          </p:cNvPr>
          <p:cNvSpPr>
            <a:spLocks noGrp="1"/>
          </p:cNvSpPr>
          <p:nvPr>
            <p:ph type="sldNum" sz="quarter" idx="12"/>
          </p:nvPr>
        </p:nvSpPr>
        <p:spPr/>
        <p:txBody>
          <a:bodyPr/>
          <a:lstStyle/>
          <a:p>
            <a:fld id="{20B7F220-0825-4B9B-9156-FF79F33775FE}" type="slidenum">
              <a:rPr lang="vi-VN" smtClean="0"/>
              <a:t>37</a:t>
            </a:fld>
            <a:endParaRPr lang="vi-VN"/>
          </a:p>
        </p:txBody>
      </p:sp>
      <p:pic>
        <p:nvPicPr>
          <p:cNvPr id="5" name="Content Placeholder 4" descr="A close up of a map&#10;&#10;Description automatically generated">
            <a:extLst>
              <a:ext uri="{FF2B5EF4-FFF2-40B4-BE49-F238E27FC236}">
                <a16:creationId xmlns:a16="http://schemas.microsoft.com/office/drawing/2014/main" id="{8C9AF4CF-D41F-734B-AF0A-2D123779DAF0}"/>
              </a:ext>
            </a:extLst>
          </p:cNvPr>
          <p:cNvPicPr>
            <a:picLocks noGrp="1"/>
          </p:cNvPicPr>
          <p:nvPr>
            <p:ph idx="1"/>
          </p:nvPr>
        </p:nvPicPr>
        <p:blipFill>
          <a:blip r:embed="rId2"/>
          <a:stretch>
            <a:fillRect/>
          </a:stretch>
        </p:blipFill>
        <p:spPr>
          <a:xfrm>
            <a:off x="1297713" y="1597751"/>
            <a:ext cx="7248879" cy="4941169"/>
          </a:xfrm>
          <a:prstGeom prst="rect">
            <a:avLst/>
          </a:prstGeom>
        </p:spPr>
      </p:pic>
    </p:spTree>
    <p:extLst>
      <p:ext uri="{BB962C8B-B14F-4D97-AF65-F5344CB8AC3E}">
        <p14:creationId xmlns:p14="http://schemas.microsoft.com/office/powerpoint/2010/main" val="4178741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D32E-DD6A-354A-AE6C-6BBD006F92E1}"/>
              </a:ext>
            </a:extLst>
          </p:cNvPr>
          <p:cNvSpPr>
            <a:spLocks noGrp="1"/>
          </p:cNvSpPr>
          <p:nvPr>
            <p:ph type="title"/>
          </p:nvPr>
        </p:nvSpPr>
        <p:spPr/>
        <p:txBody>
          <a:bodyPr/>
          <a:lstStyle/>
          <a:p>
            <a:r>
              <a:rPr lang="en-US" dirty="0"/>
              <a:t>ADAM OPTIMAL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E43BA6-D275-CC49-AA32-77A5437D0A83}"/>
                  </a:ext>
                </a:extLst>
              </p:cNvPr>
              <p:cNvSpPr>
                <a:spLocks noGrp="1"/>
              </p:cNvSpPr>
              <p:nvPr>
                <p:ph idx="1"/>
              </p:nvPr>
            </p:nvSpPr>
            <p:spPr/>
            <p:txBody>
              <a:bodyPr/>
              <a:lstStyle/>
              <a:p>
                <a:pPr algn="just"/>
                <a:r>
                  <a:rPr lang="vi-VN" dirty="0"/>
                  <a:t>Adam là một phương pháp thích ứng learning rate, nó tính toán learning rate cho các tham số khác nhau.</a:t>
                </a:r>
              </a:p>
              <a:p>
                <a:endParaRPr lang="en-US" dirty="0"/>
              </a:p>
              <a:p>
                <a:pPr algn="just"/>
                <a:r>
                  <a:rPr lang="en-US" dirty="0" err="1"/>
                  <a:t>Nó</a:t>
                </a:r>
                <a:r>
                  <a:rPr lang="en-US" dirty="0"/>
                  <a:t> </a:t>
                </a:r>
                <a:r>
                  <a:rPr lang="en-US" dirty="0" err="1"/>
                  <a:t>sử</a:t>
                </a:r>
                <a:r>
                  <a:rPr lang="en-US" dirty="0"/>
                  <a:t> </a:t>
                </a:r>
                <a:r>
                  <a:rPr lang="en-US" dirty="0" err="1"/>
                  <a:t>dụng</a:t>
                </a:r>
                <a:r>
                  <a:rPr lang="en-US" dirty="0"/>
                  <a:t> moment </a:t>
                </a:r>
                <a:r>
                  <a:rPr lang="en-US" dirty="0" err="1"/>
                  <a:t>thứ</a:t>
                </a:r>
                <a:r>
                  <a:rPr lang="en-US" dirty="0"/>
                  <a:t> </a:t>
                </a:r>
                <a:r>
                  <a:rPr lang="en-US" dirty="0" err="1"/>
                  <a:t>nhất</a:t>
                </a:r>
                <a:r>
                  <a:rPr lang="en-US" dirty="0"/>
                  <a:t> </a:t>
                </a:r>
                <a:r>
                  <a:rPr lang="en-US" dirty="0" err="1"/>
                  <a:t>và</a:t>
                </a:r>
                <a:r>
                  <a:rPr lang="en-US" dirty="0"/>
                  <a:t> </a:t>
                </a:r>
                <a:r>
                  <a:rPr lang="en-US" dirty="0" err="1"/>
                  <a:t>thứ</a:t>
                </a:r>
                <a:r>
                  <a:rPr lang="en-US" dirty="0"/>
                  <a:t> </a:t>
                </a:r>
                <a:r>
                  <a:rPr lang="en-US" dirty="0" err="1"/>
                  <a:t>hai</a:t>
                </a:r>
                <a:r>
                  <a:rPr lang="en-US" dirty="0"/>
                  <a:t> </a:t>
                </a:r>
                <a:r>
                  <a:rPr lang="en-US" dirty="0" err="1"/>
                  <a:t>của</a:t>
                </a:r>
                <a:r>
                  <a:rPr lang="en-US" dirty="0"/>
                  <a:t> gradient </a:t>
                </a:r>
                <a:r>
                  <a:rPr lang="en-US" dirty="0" err="1"/>
                  <a:t>để</a:t>
                </a:r>
                <a:r>
                  <a:rPr lang="en-US" dirty="0"/>
                  <a:t> </a:t>
                </a:r>
                <a:r>
                  <a:rPr lang="en-US" dirty="0" err="1"/>
                  <a:t>thích</a:t>
                </a:r>
                <a:r>
                  <a:rPr lang="en-US" dirty="0"/>
                  <a:t> </a:t>
                </a:r>
                <a:r>
                  <a:rPr lang="en-US" dirty="0" err="1"/>
                  <a:t>ứng</a:t>
                </a:r>
                <a:r>
                  <a:rPr lang="en-US" dirty="0"/>
                  <a:t> learning rate </a:t>
                </a:r>
                <a:r>
                  <a:rPr lang="en-US" dirty="0" err="1"/>
                  <a:t>cho</a:t>
                </a:r>
                <a:r>
                  <a:rPr lang="en-US" dirty="0"/>
                  <a:t> </a:t>
                </a:r>
                <a:r>
                  <a:rPr lang="en-US" dirty="0" err="1"/>
                  <a:t>từng</a:t>
                </a:r>
                <a:r>
                  <a:rPr lang="en-US" dirty="0"/>
                  <a:t> </a:t>
                </a:r>
                <a:r>
                  <a:rPr lang="en-US" dirty="0" err="1"/>
                  <a:t>tham</a:t>
                </a:r>
                <a:r>
                  <a:rPr lang="en-US" dirty="0"/>
                  <a:t> </a:t>
                </a:r>
                <a:r>
                  <a:rPr lang="en-US" dirty="0" err="1"/>
                  <a:t>số</a:t>
                </a:r>
                <a:r>
                  <a:rPr lang="en-US" dirty="0"/>
                  <a:t> </a:t>
                </a:r>
                <a:r>
                  <a:rPr lang="en-US" dirty="0" err="1"/>
                  <a:t>của</a:t>
                </a:r>
                <a:r>
                  <a:rPr lang="en-US" dirty="0"/>
                  <a:t> </a:t>
                </a:r>
                <a:r>
                  <a:rPr lang="en-US" dirty="0" err="1"/>
                  <a:t>mạng</a:t>
                </a:r>
                <a:r>
                  <a:rPr lang="en-US" dirty="0"/>
                  <a:t> neural.</a:t>
                </a:r>
              </a:p>
              <a:p>
                <a:endParaRPr lang="en-US" dirty="0"/>
              </a:p>
              <a:p>
                <a:pPr algn="just"/>
                <a:r>
                  <a:rPr lang="en-US" dirty="0"/>
                  <a:t>Moment </a:t>
                </a:r>
                <a:r>
                  <a:rPr lang="en-US" dirty="0" err="1"/>
                  <a:t>thứ</a:t>
                </a:r>
                <a:r>
                  <a:rPr lang="en-US" dirty="0"/>
                  <a:t> n </a:t>
                </a:r>
                <a:r>
                  <a:rPr lang="en-US" dirty="0" err="1"/>
                  <a:t>của</a:t>
                </a:r>
                <a:r>
                  <a:rPr lang="en-US" dirty="0"/>
                  <a:t> </a:t>
                </a:r>
                <a:r>
                  <a:rPr lang="en-US" dirty="0" err="1"/>
                  <a:t>một</a:t>
                </a:r>
                <a:r>
                  <a:rPr lang="en-US" dirty="0"/>
                  <a:t> </a:t>
                </a:r>
                <a:r>
                  <a:rPr lang="en-US" dirty="0" err="1"/>
                  <a:t>biến</a:t>
                </a:r>
                <a:r>
                  <a:rPr lang="en-US" dirty="0"/>
                  <a:t> </a:t>
                </a:r>
                <a:r>
                  <a:rPr lang="en-US" dirty="0" err="1"/>
                  <a:t>ngẫu</a:t>
                </a:r>
                <a:r>
                  <a:rPr lang="en-US" dirty="0"/>
                  <a:t> </a:t>
                </a:r>
                <a:r>
                  <a:rPr lang="en-US" dirty="0" err="1"/>
                  <a:t>nhiên</a:t>
                </a:r>
                <a:r>
                  <a:rPr lang="en-US" dirty="0"/>
                  <a:t> </a:t>
                </a:r>
                <a:r>
                  <a:rPr lang="vi-VN" dirty="0"/>
                  <a:t>được định nghĩa là giá trị mong đợi của biến đó với lũy thừa của 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i="1">
                              <a:latin typeface="Cambria Math" panose="02040503050406030204" pitchFamily="18" charset="0"/>
                            </a:rPr>
                            <m:t>m</m:t>
                          </m:r>
                        </m:e>
                        <m:sub>
                          <m:r>
                            <m:rPr>
                              <m:sty m:val="p"/>
                            </m:rPr>
                            <a:rPr lang="en-US" i="1">
                              <a:latin typeface="Cambria Math" panose="02040503050406030204" pitchFamily="18" charset="0"/>
                            </a:rPr>
                            <m:t>n</m:t>
                          </m:r>
                        </m:sub>
                      </m:sSub>
                      <m:r>
                        <a:rPr lang="vi-VN" b="0" i="1" smtClean="0">
                          <a:latin typeface="Cambria Math" panose="02040503050406030204" pitchFamily="18" charset="0"/>
                        </a:rPr>
                        <m:t>= </m:t>
                      </m:r>
                      <m:r>
                        <m:rPr>
                          <m:sty m:val="p"/>
                        </m:rPr>
                        <a:rPr lang="vi-VN" i="1">
                          <a:latin typeface="Cambria Math" panose="02040503050406030204" pitchFamily="18" charset="0"/>
                        </a:rPr>
                        <m:t>E</m:t>
                      </m:r>
                      <m:r>
                        <a:rPr lang="vi-VN" i="1">
                          <a:latin typeface="Cambria Math" panose="02040503050406030204" pitchFamily="18" charset="0"/>
                        </a:rPr>
                        <m:t>[</m:t>
                      </m:r>
                      <m:sSup>
                        <m:sSupPr>
                          <m:ctrlPr>
                            <a:rPr lang="vi-VN" i="1" smtClean="0">
                              <a:latin typeface="Cambria Math" panose="02040503050406030204" pitchFamily="18" charset="0"/>
                            </a:rPr>
                          </m:ctrlPr>
                        </m:sSupPr>
                        <m:e>
                          <m:r>
                            <m:rPr>
                              <m:sty m:val="p"/>
                            </m:rPr>
                            <a:rPr lang="vi-VN" i="1">
                              <a:latin typeface="Cambria Math" panose="02040503050406030204" pitchFamily="18" charset="0"/>
                            </a:rPr>
                            <m:t>X</m:t>
                          </m:r>
                        </m:e>
                        <m:sup>
                          <m:r>
                            <m:rPr>
                              <m:sty m:val="p"/>
                            </m:rPr>
                            <a:rPr lang="vi-VN" i="1">
                              <a:latin typeface="Cambria Math" panose="02040503050406030204" pitchFamily="18" charset="0"/>
                            </a:rPr>
                            <m:t>n</m:t>
                          </m:r>
                        </m:sup>
                      </m:sSup>
                      <m:r>
                        <a:rPr lang="vi-VN"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E9E43BA6-D275-CC49-AA32-77A5437D0A83}"/>
                  </a:ext>
                </a:extLst>
              </p:cNvPr>
              <p:cNvSpPr>
                <a:spLocks noGrp="1" noRot="1" noChangeAspect="1" noMove="1" noResize="1" noEditPoints="1" noAdjustHandles="1" noChangeArrowheads="1" noChangeShapeType="1" noTextEdit="1"/>
              </p:cNvSpPr>
              <p:nvPr>
                <p:ph idx="1"/>
              </p:nvPr>
            </p:nvSpPr>
            <p:spPr>
              <a:blipFill>
                <a:blip r:embed="rId2"/>
                <a:stretch>
                  <a:fillRect l="-772" t="-840" r="-7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DDC15E-55FB-C243-BF16-E5B0B4D7D589}"/>
              </a:ext>
            </a:extLst>
          </p:cNvPr>
          <p:cNvSpPr>
            <a:spLocks noGrp="1"/>
          </p:cNvSpPr>
          <p:nvPr>
            <p:ph type="sldNum" sz="quarter" idx="12"/>
          </p:nvPr>
        </p:nvSpPr>
        <p:spPr/>
        <p:txBody>
          <a:bodyPr/>
          <a:lstStyle/>
          <a:p>
            <a:fld id="{20B7F220-0825-4B9B-9156-FF79F33775FE}" type="slidenum">
              <a:rPr lang="vi-VN" smtClean="0"/>
              <a:t>38</a:t>
            </a:fld>
            <a:endParaRPr lang="vi-VN"/>
          </a:p>
        </p:txBody>
      </p:sp>
    </p:spTree>
    <p:extLst>
      <p:ext uri="{BB962C8B-B14F-4D97-AF65-F5344CB8AC3E}">
        <p14:creationId xmlns:p14="http://schemas.microsoft.com/office/powerpoint/2010/main" val="2864130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4C18-D6F2-9848-BDDC-65896EE4BC99}"/>
              </a:ext>
            </a:extLst>
          </p:cNvPr>
          <p:cNvSpPr>
            <a:spLocks noGrp="1"/>
          </p:cNvSpPr>
          <p:nvPr>
            <p:ph type="title"/>
          </p:nvPr>
        </p:nvSpPr>
        <p:spPr/>
        <p:txBody>
          <a:bodyPr/>
          <a:lstStyle/>
          <a:p>
            <a:r>
              <a:rPr lang="en-US" dirty="0"/>
              <a:t>ADAM OPTIMAL FUNCTION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EE00B0-BDFE-374B-9A11-3A3B05CD750D}"/>
                  </a:ext>
                </a:extLst>
              </p:cNvPr>
              <p:cNvSpPr>
                <a:spLocks noGrp="1"/>
              </p:cNvSpPr>
              <p:nvPr>
                <p:ph idx="1"/>
              </p:nvPr>
            </p:nvSpPr>
            <p:spPr/>
            <p:txBody>
              <a:bodyPr/>
              <a:lstStyle/>
              <a:p>
                <a:pPr algn="just"/>
                <a:r>
                  <a:rPr lang="en-US" dirty="0"/>
                  <a:t>Để </a:t>
                </a:r>
                <a:r>
                  <a:rPr lang="en-US" dirty="0" err="1"/>
                  <a:t>ước</a:t>
                </a:r>
                <a:r>
                  <a:rPr lang="en-US" dirty="0"/>
                  <a:t> </a:t>
                </a:r>
                <a:r>
                  <a:rPr lang="en-US" dirty="0" err="1"/>
                  <a:t>tính</a:t>
                </a:r>
                <a:r>
                  <a:rPr lang="en-US" dirty="0"/>
                  <a:t> </a:t>
                </a:r>
                <a:r>
                  <a:rPr lang="en-US" dirty="0" err="1"/>
                  <a:t>các</a:t>
                </a:r>
                <a:r>
                  <a:rPr lang="en-US" dirty="0"/>
                  <a:t> moment, </a:t>
                </a:r>
                <a:r>
                  <a:rPr lang="vi-VN" dirty="0"/>
                  <a:t>Adam sử dụng các đường trung bình di chuyển theo cấp số nhân, được tính trên gradient được đánh giá trên mini-batch hiện tại:</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m</m:t>
                          </m:r>
                        </m:e>
                        <m:sub>
                          <m:r>
                            <m:rPr>
                              <m:sty m:val="p"/>
                            </m:rPr>
                            <a:rPr lang="en-US" i="1">
                              <a:latin typeface="Cambria Math" panose="02040503050406030204" pitchFamily="18" charset="0"/>
                            </a:rPr>
                            <m:t>t</m:t>
                          </m:r>
                        </m:sub>
                      </m:sSub>
                      <m:r>
                        <a:rPr lang="vi-VN" i="1">
                          <a:latin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m:rPr>
                              <m:sty m:val="p"/>
                            </m:rPr>
                            <a:rPr lang="en-US" i="1">
                              <a:latin typeface="Cambria Math" panose="02040503050406030204" pitchFamily="18" charset="0"/>
                            </a:rPr>
                            <m:t>m</m:t>
                          </m:r>
                        </m:e>
                        <m:sub>
                          <m:r>
                            <m:rPr>
                              <m:sty m:val="p"/>
                            </m:rPr>
                            <a:rPr lang="en-US" i="1">
                              <a:latin typeface="Cambria Math" panose="02040503050406030204" pitchFamily="18" charset="0"/>
                            </a:rPr>
                            <m:t>t</m:t>
                          </m:r>
                          <m:r>
                            <a:rPr lang="vi-VN" b="0" i="1" smtClean="0">
                              <a:latin typeface="Cambria Math" panose="02040503050406030204" pitchFamily="18" charset="0"/>
                            </a:rPr>
                            <m:t> −1</m:t>
                          </m:r>
                        </m:sub>
                      </m:sSub>
                      <m:r>
                        <a:rPr lang="vi-VN" b="0" i="1" smtClean="0">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rPr>
                            <m:t>1</m:t>
                          </m:r>
                        </m:sub>
                      </m:sSub>
                      <m:r>
                        <a:rPr lang="vi-VN"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1" smtClean="0">
                              <a:latin typeface="Cambria Math" panose="02040503050406030204" pitchFamily="18" charset="0"/>
                            </a:rPr>
                            <m:t>g</m:t>
                          </m:r>
                        </m:e>
                        <m:sub>
                          <m:r>
                            <m:rPr>
                              <m:sty m:val="p"/>
                            </m:rPr>
                            <a:rPr lang="en-US" i="1">
                              <a:latin typeface="Cambria Math" panose="02040503050406030204" pitchFamily="18" charset="0"/>
                            </a:rPr>
                            <m:t>t</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i="1" smtClean="0">
                              <a:latin typeface="Cambria Math" panose="02040503050406030204" pitchFamily="18" charset="0"/>
                            </a:rPr>
                            <m:t>v</m:t>
                          </m:r>
                        </m:e>
                        <m:sub>
                          <m:r>
                            <m:rPr>
                              <m:sty m:val="p"/>
                            </m:rPr>
                            <a:rPr lang="en-US" i="1">
                              <a:latin typeface="Cambria Math" panose="02040503050406030204" pitchFamily="18" charset="0"/>
                            </a:rPr>
                            <m:t>t</m:t>
                          </m:r>
                        </m:sub>
                      </m:sSub>
                      <m:r>
                        <a:rPr lang="vi-VN"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m:rPr>
                              <m:sty m:val="p"/>
                            </m:rPr>
                            <a:rPr lang="en-US" i="1">
                              <a:latin typeface="Cambria Math" panose="02040503050406030204" pitchFamily="18" charset="0"/>
                            </a:rPr>
                            <m:t>v</m:t>
                          </m:r>
                        </m:e>
                        <m:sub>
                          <m:r>
                            <m:rPr>
                              <m:sty m:val="p"/>
                            </m:rPr>
                            <a:rPr lang="en-US" i="1" smtClean="0">
                              <a:latin typeface="Cambria Math" panose="02040503050406030204" pitchFamily="18" charset="0"/>
                            </a:rPr>
                            <m:t>t</m:t>
                          </m:r>
                          <m:r>
                            <a:rPr lang="vi-VN" i="1">
                              <a:latin typeface="Cambria Math" panose="02040503050406030204" pitchFamily="18" charset="0"/>
                            </a:rPr>
                            <m:t> −1</m:t>
                          </m:r>
                        </m:sub>
                      </m:sSub>
                      <m:r>
                        <a:rPr lang="vi-VN" i="1">
                          <a:latin typeface="Cambria Math" panose="02040503050406030204" pitchFamily="18" charset="0"/>
                        </a:rPr>
                        <m:t>+(1 −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vi-VN" b="0" i="1" smtClean="0">
                              <a:latin typeface="Cambria Math" panose="02040503050406030204" pitchFamily="18" charset="0"/>
                              <a:ea typeface="Cambria Math" panose="02040503050406030204" pitchFamily="18" charset="0"/>
                            </a:rPr>
                            <m:t>2</m:t>
                          </m:r>
                        </m:sub>
                      </m:sSub>
                      <m:r>
                        <a:rPr lang="vi-VN" i="1">
                          <a:latin typeface="Cambria Math" panose="02040503050406030204" pitchFamily="18" charset="0"/>
                        </a:rPr>
                        <m:t>)</m:t>
                      </m:r>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r>
                            <m:rPr>
                              <m:sty m:val="p"/>
                            </m:rPr>
                            <a:rPr lang="en-US" i="1">
                              <a:latin typeface="Cambria Math" panose="02040503050406030204" pitchFamily="18" charset="0"/>
                            </a:rPr>
                            <m:t>g</m:t>
                          </m:r>
                        </m:e>
                        <m:sub>
                          <m:r>
                            <m:rPr>
                              <m:sty m:val="p"/>
                            </m:rPr>
                            <a:rPr lang="en-US" i="1">
                              <a:latin typeface="Cambria Math" panose="02040503050406030204" pitchFamily="18" charset="0"/>
                            </a:rPr>
                            <m:t>t</m:t>
                          </m:r>
                        </m:sub>
                        <m:sup>
                          <m:r>
                            <a:rPr lang="vi-VN" b="0" i="1" smtClean="0">
                              <a:latin typeface="Cambria Math" panose="02040503050406030204" pitchFamily="18" charset="0"/>
                            </a:rPr>
                            <m:t>2</m:t>
                          </m:r>
                        </m:sup>
                      </m:sSubSup>
                    </m:oMath>
                  </m:oMathPara>
                </a14:m>
                <a:endParaRPr lang="en-US" dirty="0"/>
              </a:p>
              <a:p>
                <a:pPr marL="0" indent="0">
                  <a:buNone/>
                </a:pPr>
                <a:endParaRPr lang="en-US" dirty="0"/>
              </a:p>
              <a:p>
                <a:r>
                  <a:rPr lang="en-US" dirty="0" err="1"/>
                  <a:t>Với</a:t>
                </a:r>
                <a:r>
                  <a:rPr lang="en-US" dirty="0"/>
                  <a:t> </a:t>
                </a:r>
              </a:p>
              <a:p>
                <a:pPr lvl="1"/>
                <a:r>
                  <a:rPr lang="en-US" dirty="0"/>
                  <a:t>m </a:t>
                </a:r>
                <a:r>
                  <a:rPr lang="en-US" dirty="0" err="1"/>
                  <a:t>và</a:t>
                </a:r>
                <a:r>
                  <a:rPr lang="en-US" dirty="0"/>
                  <a:t> v </a:t>
                </a:r>
                <a:r>
                  <a:rPr lang="en-US" dirty="0" err="1"/>
                  <a:t>là</a:t>
                </a:r>
                <a:r>
                  <a:rPr lang="en-US" dirty="0"/>
                  <a:t> </a:t>
                </a:r>
                <a:r>
                  <a:rPr lang="en-US" dirty="0" err="1"/>
                  <a:t>đường</a:t>
                </a:r>
                <a:r>
                  <a:rPr lang="en-US" dirty="0"/>
                  <a:t> </a:t>
                </a:r>
                <a:r>
                  <a:rPr lang="en-US" dirty="0" err="1"/>
                  <a:t>trung</a:t>
                </a:r>
                <a:r>
                  <a:rPr lang="en-US" dirty="0"/>
                  <a:t> </a:t>
                </a:r>
                <a:r>
                  <a:rPr lang="en-US" dirty="0" err="1"/>
                  <a:t>bình</a:t>
                </a:r>
                <a:r>
                  <a:rPr lang="en-US" dirty="0"/>
                  <a:t> </a:t>
                </a:r>
                <a:r>
                  <a:rPr lang="en-US" dirty="0" err="1"/>
                  <a:t>động</a:t>
                </a:r>
                <a:endParaRPr lang="en-US" dirty="0"/>
              </a:p>
              <a:p>
                <a:pPr lvl="1"/>
                <a:r>
                  <a:rPr lang="en-US" dirty="0"/>
                  <a:t>g </a:t>
                </a:r>
                <a:r>
                  <a:rPr lang="en-US" dirty="0" err="1"/>
                  <a:t>là</a:t>
                </a:r>
                <a:r>
                  <a:rPr lang="en-US" dirty="0"/>
                  <a:t> gradient </a:t>
                </a:r>
                <a:r>
                  <a:rPr lang="en-US" dirty="0" err="1"/>
                  <a:t>của</a:t>
                </a:r>
                <a:r>
                  <a:rPr lang="en-US" dirty="0"/>
                  <a:t> mini-batch </a:t>
                </a:r>
                <a:r>
                  <a:rPr lang="en-US" dirty="0" err="1"/>
                  <a:t>hiện</a:t>
                </a:r>
                <a:r>
                  <a:rPr lang="en-US" dirty="0"/>
                  <a:t> </a:t>
                </a:r>
                <a:r>
                  <a:rPr lang="en-US" dirty="0" err="1"/>
                  <a:t>tại</a:t>
                </a:r>
                <a:endParaRPr lang="en-US" dirty="0"/>
              </a:p>
              <a:p>
                <a:pPr lvl="1"/>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a:t>
                </a:r>
                <a:r>
                  <a:rPr lang="en-US" dirty="0" err="1"/>
                  <a:t>là</a:t>
                </a:r>
                <a:r>
                  <a:rPr lang="en-US" dirty="0"/>
                  <a:t> </a:t>
                </a:r>
                <a:r>
                  <a:rPr lang="en-US" dirty="0" err="1"/>
                  <a:t>siêu</a:t>
                </a:r>
                <a:r>
                  <a:rPr lang="en-US" dirty="0"/>
                  <a:t> </a:t>
                </a:r>
                <a:r>
                  <a:rPr lang="en-US" dirty="0" err="1"/>
                  <a:t>tham</a:t>
                </a:r>
                <a:r>
                  <a:rPr lang="en-US" dirty="0"/>
                  <a:t> </a:t>
                </a:r>
                <a:r>
                  <a:rPr lang="en-US" dirty="0" err="1"/>
                  <a:t>số</a:t>
                </a:r>
                <a:r>
                  <a:rPr lang="en-US" dirty="0"/>
                  <a:t> </a:t>
                </a:r>
                <a:r>
                  <a:rPr lang="en-US" dirty="0" err="1"/>
                  <a:t>của</a:t>
                </a:r>
                <a:r>
                  <a:rPr lang="en-US" dirty="0"/>
                  <a:t> </a:t>
                </a:r>
                <a:r>
                  <a:rPr lang="en-US" dirty="0" err="1"/>
                  <a:t>giải</a:t>
                </a:r>
                <a:r>
                  <a:rPr lang="en-US" dirty="0"/>
                  <a:t> </a:t>
                </a:r>
                <a:r>
                  <a:rPr lang="en-US" dirty="0" err="1"/>
                  <a:t>thuật</a:t>
                </a: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48EE00B0-BDFE-374B-9A11-3A3B05CD750D}"/>
                  </a:ext>
                </a:extLst>
              </p:cNvPr>
              <p:cNvSpPr>
                <a:spLocks noGrp="1" noRot="1" noChangeAspect="1" noMove="1" noResize="1" noEditPoints="1" noAdjustHandles="1" noChangeArrowheads="1" noChangeShapeType="1" noTextEdit="1"/>
              </p:cNvSpPr>
              <p:nvPr>
                <p:ph idx="1"/>
              </p:nvPr>
            </p:nvSpPr>
            <p:spPr>
              <a:blipFill>
                <a:blip r:embed="rId2"/>
                <a:stretch>
                  <a:fillRect l="-772" t="-840" r="-15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B143C07-8178-234A-A97B-74D4E8ECEB0F}"/>
              </a:ext>
            </a:extLst>
          </p:cNvPr>
          <p:cNvSpPr>
            <a:spLocks noGrp="1"/>
          </p:cNvSpPr>
          <p:nvPr>
            <p:ph type="sldNum" sz="quarter" idx="12"/>
          </p:nvPr>
        </p:nvSpPr>
        <p:spPr/>
        <p:txBody>
          <a:bodyPr/>
          <a:lstStyle/>
          <a:p>
            <a:fld id="{20B7F220-0825-4B9B-9156-FF79F33775FE}" type="slidenum">
              <a:rPr lang="vi-VN" smtClean="0"/>
              <a:t>39</a:t>
            </a:fld>
            <a:endParaRPr lang="vi-VN"/>
          </a:p>
        </p:txBody>
      </p:sp>
    </p:spTree>
    <p:extLst>
      <p:ext uri="{BB962C8B-B14F-4D97-AF65-F5344CB8AC3E}">
        <p14:creationId xmlns:p14="http://schemas.microsoft.com/office/powerpoint/2010/main" val="123533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CÁC BÀI TOÁN </a:t>
            </a:r>
            <a:r>
              <a:rPr lang="vi-VN" dirty="0"/>
              <a:t>PHẢI GIẢI QUYẾT</a:t>
            </a:r>
            <a:endParaRPr lang="en-US" b="1" dirty="0"/>
          </a:p>
        </p:txBody>
      </p:sp>
      <p:sp>
        <p:nvSpPr>
          <p:cNvPr id="4" name="Slide Number Placeholder 3"/>
          <p:cNvSpPr>
            <a:spLocks noGrp="1"/>
          </p:cNvSpPr>
          <p:nvPr>
            <p:ph type="sldNum" sz="quarter" idx="12"/>
          </p:nvPr>
        </p:nvSpPr>
        <p:spPr/>
        <p:txBody>
          <a:bodyPr/>
          <a:lstStyle/>
          <a:p>
            <a:fld id="{20B7F220-0825-4B9B-9156-FF79F33775FE}" type="slidenum">
              <a:rPr lang="vi-VN" smtClean="0"/>
              <a:t>4</a:t>
            </a:fld>
            <a:endParaRPr lang="vi-VN"/>
          </a:p>
        </p:txBody>
      </p:sp>
      <p:sp>
        <p:nvSpPr>
          <p:cNvPr id="57" name="Content Placeholder 2"/>
          <p:cNvSpPr>
            <a:spLocks noGrp="1"/>
          </p:cNvSpPr>
          <p:nvPr>
            <p:ph idx="1"/>
          </p:nvPr>
        </p:nvSpPr>
        <p:spPr>
          <a:xfrm>
            <a:off x="457200" y="1613653"/>
            <a:ext cx="8229600" cy="4525963"/>
          </a:xfrm>
        </p:spPr>
        <p:txBody>
          <a:bodyPr>
            <a:normAutofit/>
          </a:bodyPr>
          <a:lstStyle/>
          <a:p>
            <a:pPr algn="just"/>
            <a:r>
              <a:rPr lang="en-US" sz="2800" dirty="0" err="1"/>
              <a:t>Tìm</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r>
              <a:rPr lang="en-US" sz="2800" dirty="0"/>
              <a:t> </a:t>
            </a:r>
            <a:r>
              <a:rPr lang="en-US" sz="2800" dirty="0" err="1"/>
              <a:t>phù</a:t>
            </a:r>
            <a:r>
              <a:rPr lang="en-US" sz="2800" dirty="0"/>
              <a:t> </a:t>
            </a:r>
            <a:r>
              <a:rPr lang="en-US" sz="2800" dirty="0" err="1"/>
              <a:t>hợp</a:t>
            </a:r>
            <a:r>
              <a:rPr lang="en-US" sz="2800" dirty="0"/>
              <a:t> </a:t>
            </a:r>
            <a:r>
              <a:rPr lang="en-US" sz="2800" dirty="0" err="1"/>
              <a:t>với</a:t>
            </a:r>
            <a:r>
              <a:rPr lang="en-US" sz="2800" dirty="0"/>
              <a:t> </a:t>
            </a:r>
            <a:r>
              <a:rPr lang="en-US" sz="2800" dirty="0" err="1"/>
              <a:t>bài</a:t>
            </a:r>
            <a:r>
              <a:rPr lang="en-US" sz="2800" dirty="0"/>
              <a:t> </a:t>
            </a:r>
            <a:r>
              <a:rPr lang="en-US" sz="2800" dirty="0" err="1"/>
              <a:t>toán</a:t>
            </a:r>
            <a:r>
              <a:rPr lang="en-US" sz="2800" dirty="0"/>
              <a:t>.</a:t>
            </a:r>
            <a:endParaRPr lang="vi-VN" sz="2800" dirty="0"/>
          </a:p>
          <a:p>
            <a:pPr marL="0" indent="0" algn="just">
              <a:buNone/>
            </a:pPr>
            <a:endParaRPr lang="en-US" sz="2800" dirty="0"/>
          </a:p>
          <a:p>
            <a:pPr algn="just"/>
            <a:r>
              <a:rPr lang="en-US" sz="2800" dirty="0" err="1"/>
              <a:t>Tìm</a:t>
            </a:r>
            <a:r>
              <a:rPr lang="en-US" sz="2800" dirty="0"/>
              <a:t> </a:t>
            </a:r>
            <a:r>
              <a:rPr lang="en-US" sz="2800" dirty="0" err="1"/>
              <a:t>hiểu</a:t>
            </a:r>
            <a:r>
              <a:rPr lang="en-US" sz="2800" dirty="0"/>
              <a:t> </a:t>
            </a:r>
            <a:r>
              <a:rPr lang="en-US" sz="2800" dirty="0" err="1"/>
              <a:t>và</a:t>
            </a:r>
            <a:r>
              <a:rPr lang="en-US" sz="2800" dirty="0"/>
              <a:t> </a:t>
            </a:r>
            <a:r>
              <a:rPr lang="en-US" sz="2800" dirty="0" err="1"/>
              <a:t>phân</a:t>
            </a:r>
            <a:r>
              <a:rPr lang="en-US" sz="2800" dirty="0"/>
              <a:t> </a:t>
            </a:r>
            <a:r>
              <a:rPr lang="en-US" sz="2800" dirty="0" err="1"/>
              <a:t>tích</a:t>
            </a:r>
            <a:r>
              <a:rPr lang="en-US" sz="2800" dirty="0"/>
              <a:t> </a:t>
            </a:r>
            <a:r>
              <a:rPr lang="en-US" sz="2800" dirty="0" err="1"/>
              <a:t>các</a:t>
            </a:r>
            <a:r>
              <a:rPr lang="vi-VN" sz="2800" dirty="0"/>
              <a:t> phương pháp đo độ tương đồng văn bản.</a:t>
            </a:r>
            <a:endParaRPr lang="en-US" sz="2800" dirty="0"/>
          </a:p>
          <a:p>
            <a:pPr marL="0" indent="0" algn="just">
              <a:buNone/>
            </a:pPr>
            <a:endParaRPr lang="vi-VN" sz="2800" dirty="0"/>
          </a:p>
          <a:p>
            <a:pPr algn="just"/>
            <a:r>
              <a:rPr lang="en-US" sz="2800" dirty="0" err="1"/>
              <a:t>Hiện</a:t>
            </a:r>
            <a:r>
              <a:rPr lang="en-US" sz="2800" dirty="0"/>
              <a:t> </a:t>
            </a:r>
            <a:r>
              <a:rPr lang="en-US" sz="2800" dirty="0" err="1"/>
              <a:t>thực</a:t>
            </a:r>
            <a:r>
              <a:rPr lang="en-US" sz="2800" dirty="0"/>
              <a:t> </a:t>
            </a:r>
            <a:r>
              <a:rPr lang="en-US" sz="2800" dirty="0" err="1"/>
              <a:t>lại</a:t>
            </a:r>
            <a:r>
              <a:rPr lang="vi-VN" sz="2800" dirty="0"/>
              <a:t> các giải thuật</a:t>
            </a:r>
            <a:r>
              <a:rPr lang="en-US" sz="2800" dirty="0"/>
              <a:t> </a:t>
            </a:r>
            <a:r>
              <a:rPr lang="en-US" sz="2800" dirty="0" err="1"/>
              <a:t>thích</a:t>
            </a:r>
            <a:r>
              <a:rPr lang="en-US" sz="2800" dirty="0"/>
              <a:t> </a:t>
            </a:r>
            <a:r>
              <a:rPr lang="en-US" sz="2800" dirty="0" err="1"/>
              <a:t>hợp</a:t>
            </a:r>
            <a:r>
              <a:rPr lang="vi-VN" sz="2800" dirty="0"/>
              <a:t> trên bộ cơ sở dữ liệu t</a:t>
            </a:r>
            <a:r>
              <a:rPr lang="en-US" sz="2800" dirty="0" err="1"/>
              <a:t>hu</a:t>
            </a:r>
            <a:r>
              <a:rPr lang="en-US" sz="2800" dirty="0"/>
              <a:t> </a:t>
            </a:r>
            <a:r>
              <a:rPr lang="en-US" sz="2800" dirty="0" err="1"/>
              <a:t>thập</a:t>
            </a:r>
            <a:r>
              <a:rPr lang="en-US" sz="2800" dirty="0"/>
              <a:t> </a:t>
            </a:r>
            <a:r>
              <a:rPr lang="en-US" sz="2800" dirty="0" err="1"/>
              <a:t>được</a:t>
            </a:r>
            <a:r>
              <a:rPr lang="vi-VN" sz="2800" dirty="0"/>
              <a:t>.</a:t>
            </a:r>
            <a:endParaRPr lang="en-US" sz="2800" dirty="0"/>
          </a:p>
        </p:txBody>
      </p:sp>
    </p:spTree>
    <p:extLst>
      <p:ext uri="{BB962C8B-B14F-4D97-AF65-F5344CB8AC3E}">
        <p14:creationId xmlns:p14="http://schemas.microsoft.com/office/powerpoint/2010/main" val="569281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844A-82FF-AB44-85D9-BFE0D60995FF}"/>
              </a:ext>
            </a:extLst>
          </p:cNvPr>
          <p:cNvSpPr>
            <a:spLocks noGrp="1"/>
          </p:cNvSpPr>
          <p:nvPr>
            <p:ph type="title"/>
          </p:nvPr>
        </p:nvSpPr>
        <p:spPr>
          <a:xfrm>
            <a:off x="1066800" y="189707"/>
            <a:ext cx="8229600" cy="1143000"/>
          </a:xfrm>
        </p:spPr>
        <p:txBody>
          <a:bodyPr/>
          <a:lstStyle/>
          <a:p>
            <a:r>
              <a:rPr lang="en-US" dirty="0"/>
              <a:t>MÔ HÌNH HUẤN LUYỆN </a:t>
            </a:r>
          </a:p>
        </p:txBody>
      </p:sp>
      <p:sp>
        <p:nvSpPr>
          <p:cNvPr id="4" name="Slide Number Placeholder 3">
            <a:extLst>
              <a:ext uri="{FF2B5EF4-FFF2-40B4-BE49-F238E27FC236}">
                <a16:creationId xmlns:a16="http://schemas.microsoft.com/office/drawing/2014/main" id="{54536BC3-FFAE-0344-9257-9DB1C2D607D7}"/>
              </a:ext>
            </a:extLst>
          </p:cNvPr>
          <p:cNvSpPr>
            <a:spLocks noGrp="1"/>
          </p:cNvSpPr>
          <p:nvPr>
            <p:ph type="sldNum" sz="quarter" idx="12"/>
          </p:nvPr>
        </p:nvSpPr>
        <p:spPr/>
        <p:txBody>
          <a:bodyPr/>
          <a:lstStyle/>
          <a:p>
            <a:fld id="{20B7F220-0825-4B9B-9156-FF79F33775FE}" type="slidenum">
              <a:rPr lang="vi-VN" smtClean="0"/>
              <a:t>40</a:t>
            </a:fld>
            <a:endParaRPr lang="vi-VN"/>
          </a:p>
        </p:txBody>
      </p:sp>
      <p:sp>
        <p:nvSpPr>
          <p:cNvPr id="5" name="Slide Number Placeholder 3">
            <a:extLst>
              <a:ext uri="{FF2B5EF4-FFF2-40B4-BE49-F238E27FC236}">
                <a16:creationId xmlns:a16="http://schemas.microsoft.com/office/drawing/2014/main" id="{C4F37254-A747-BA4F-8C0E-CC96B5CA8ED0}"/>
              </a:ext>
            </a:extLst>
          </p:cNvPr>
          <p:cNvSpPr txBox="1">
            <a:spLocks/>
          </p:cNvSpPr>
          <p:nvPr/>
        </p:nvSpPr>
        <p:spPr>
          <a:xfrm>
            <a:off x="6553200" y="6356362"/>
            <a:ext cx="2133600" cy="365125"/>
          </a:xfrm>
          <a:prstGeom prst="rect">
            <a:avLst/>
          </a:prstGeom>
        </p:spPr>
        <p:txBody>
          <a:bodyPr vert="horz" lIns="91440" tIns="45720" rIns="91440" bIns="45720" rtlCol="0" anchor="ctr"/>
          <a:lstStyle>
            <a:defPPr>
              <a:defRPr lang="vi-V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B7F220-0825-4B9B-9156-FF79F33775FE}" type="slidenum">
              <a:rPr lang="vi-VN" smtClean="0"/>
              <a:pPr/>
              <a:t>40</a:t>
            </a:fld>
            <a:endParaRPr lang="vi-VN"/>
          </a:p>
        </p:txBody>
      </p:sp>
      <p:sp>
        <p:nvSpPr>
          <p:cNvPr id="7" name="Rectangle 6">
            <a:extLst>
              <a:ext uri="{FF2B5EF4-FFF2-40B4-BE49-F238E27FC236}">
                <a16:creationId xmlns:a16="http://schemas.microsoft.com/office/drawing/2014/main" id="{2A389002-DEEB-DE43-9ADE-172D1BDA0135}"/>
              </a:ext>
            </a:extLst>
          </p:cNvPr>
          <p:cNvSpPr/>
          <p:nvPr/>
        </p:nvSpPr>
        <p:spPr>
          <a:xfrm>
            <a:off x="284270" y="1852308"/>
            <a:ext cx="2129589" cy="538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Câu đầu vào</a:t>
            </a:r>
            <a:endParaRPr lang="en-US" dirty="0"/>
          </a:p>
        </p:txBody>
      </p:sp>
      <p:sp>
        <p:nvSpPr>
          <p:cNvPr id="8" name="Rectangle 7">
            <a:extLst>
              <a:ext uri="{FF2B5EF4-FFF2-40B4-BE49-F238E27FC236}">
                <a16:creationId xmlns:a16="http://schemas.microsoft.com/office/drawing/2014/main" id="{3B844B2F-866F-D449-9377-329EAE87219D}"/>
              </a:ext>
            </a:extLst>
          </p:cNvPr>
          <p:cNvSpPr/>
          <p:nvPr/>
        </p:nvSpPr>
        <p:spPr>
          <a:xfrm>
            <a:off x="179996" y="2661219"/>
            <a:ext cx="4644190" cy="1407701"/>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algn="ctr"/>
            <a:r>
              <a:rPr lang="vi-VN" dirty="0"/>
              <a:t>Quá trình tiền xử lý câu</a:t>
            </a:r>
            <a:endParaRPr lang="en-US" dirty="0"/>
          </a:p>
        </p:txBody>
      </p:sp>
      <p:sp>
        <p:nvSpPr>
          <p:cNvPr id="9" name="Rectangle 8">
            <a:extLst>
              <a:ext uri="{FF2B5EF4-FFF2-40B4-BE49-F238E27FC236}">
                <a16:creationId xmlns:a16="http://schemas.microsoft.com/office/drawing/2014/main" id="{8C2D11CA-8225-CE46-9473-B911D28ACC0E}"/>
              </a:ext>
            </a:extLst>
          </p:cNvPr>
          <p:cNvSpPr/>
          <p:nvPr/>
        </p:nvSpPr>
        <p:spPr>
          <a:xfrm>
            <a:off x="284270" y="2805602"/>
            <a:ext cx="1155031"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Tokenizer</a:t>
            </a:r>
          </a:p>
        </p:txBody>
      </p:sp>
      <p:sp>
        <p:nvSpPr>
          <p:cNvPr id="10" name="Rectangle 9">
            <a:extLst>
              <a:ext uri="{FF2B5EF4-FFF2-40B4-BE49-F238E27FC236}">
                <a16:creationId xmlns:a16="http://schemas.microsoft.com/office/drawing/2014/main" id="{8B42DAFF-EB7B-224C-9436-1E29EFD77CF7}"/>
              </a:ext>
            </a:extLst>
          </p:cNvPr>
          <p:cNvSpPr/>
          <p:nvPr/>
        </p:nvSpPr>
        <p:spPr>
          <a:xfrm>
            <a:off x="1575662" y="2802835"/>
            <a:ext cx="1515973"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Chuyển đổi word to vector</a:t>
            </a:r>
            <a:endParaRPr lang="en-US" dirty="0"/>
          </a:p>
        </p:txBody>
      </p:sp>
      <p:sp>
        <p:nvSpPr>
          <p:cNvPr id="11" name="Rectangle 10">
            <a:extLst>
              <a:ext uri="{FF2B5EF4-FFF2-40B4-BE49-F238E27FC236}">
                <a16:creationId xmlns:a16="http://schemas.microsoft.com/office/drawing/2014/main" id="{1749FC58-0513-C442-83C4-EA598E7BF6C6}"/>
              </a:ext>
            </a:extLst>
          </p:cNvPr>
          <p:cNvSpPr/>
          <p:nvPr/>
        </p:nvSpPr>
        <p:spPr>
          <a:xfrm>
            <a:off x="3151800" y="2787547"/>
            <a:ext cx="1515973" cy="916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Mapping từ trong câu với bộ từ điển</a:t>
            </a:r>
            <a:endParaRPr lang="en-US" dirty="0"/>
          </a:p>
        </p:txBody>
      </p:sp>
      <p:sp>
        <p:nvSpPr>
          <p:cNvPr id="13" name="Rectangle 12">
            <a:extLst>
              <a:ext uri="{FF2B5EF4-FFF2-40B4-BE49-F238E27FC236}">
                <a16:creationId xmlns:a16="http://schemas.microsoft.com/office/drawing/2014/main" id="{DE586DB5-975E-F74A-A853-1763A78E8DB7}"/>
              </a:ext>
            </a:extLst>
          </p:cNvPr>
          <p:cNvSpPr/>
          <p:nvPr/>
        </p:nvSpPr>
        <p:spPr>
          <a:xfrm>
            <a:off x="2708954" y="1855107"/>
            <a:ext cx="2129589" cy="560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Mô hình word to vector pretrained</a:t>
            </a:r>
            <a:endParaRPr lang="en-US" dirty="0"/>
          </a:p>
        </p:txBody>
      </p:sp>
      <p:cxnSp>
        <p:nvCxnSpPr>
          <p:cNvPr id="15" name="Straight Arrow Connector 14">
            <a:extLst>
              <a:ext uri="{FF2B5EF4-FFF2-40B4-BE49-F238E27FC236}">
                <a16:creationId xmlns:a16="http://schemas.microsoft.com/office/drawing/2014/main" id="{CAAAA677-7772-DB42-B25D-A257082C5340}"/>
              </a:ext>
            </a:extLst>
          </p:cNvPr>
          <p:cNvCxnSpPr>
            <a:stCxn id="7" idx="2"/>
            <a:endCxn id="8" idx="0"/>
          </p:cNvCxnSpPr>
          <p:nvPr/>
        </p:nvCxnSpPr>
        <p:spPr>
          <a:xfrm>
            <a:off x="1349065" y="2391214"/>
            <a:ext cx="1153026" cy="270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8986EC-0106-CB41-A29D-67641B1005E4}"/>
              </a:ext>
            </a:extLst>
          </p:cNvPr>
          <p:cNvCxnSpPr>
            <a:cxnSpLocks/>
            <a:stCxn id="13" idx="2"/>
            <a:endCxn id="8" idx="0"/>
          </p:cNvCxnSpPr>
          <p:nvPr/>
        </p:nvCxnSpPr>
        <p:spPr>
          <a:xfrm flipH="1">
            <a:off x="2502091" y="2415572"/>
            <a:ext cx="1271658" cy="245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07BE06B-EA15-4D4F-AFBE-BC819CA2AE9C}"/>
              </a:ext>
            </a:extLst>
          </p:cNvPr>
          <p:cNvGrpSpPr/>
          <p:nvPr/>
        </p:nvGrpSpPr>
        <p:grpSpPr>
          <a:xfrm>
            <a:off x="6113294" y="2712640"/>
            <a:ext cx="2616370" cy="1342919"/>
            <a:chOff x="5754941" y="4635349"/>
            <a:chExt cx="2616370" cy="1342919"/>
          </a:xfrm>
        </p:grpSpPr>
        <p:sp>
          <p:nvSpPr>
            <p:cNvPr id="23" name="Rectangle 22">
              <a:extLst>
                <a:ext uri="{FF2B5EF4-FFF2-40B4-BE49-F238E27FC236}">
                  <a16:creationId xmlns:a16="http://schemas.microsoft.com/office/drawing/2014/main" id="{1550068A-A902-B24D-8912-08353F7F5274}"/>
                </a:ext>
              </a:extLst>
            </p:cNvPr>
            <p:cNvSpPr/>
            <p:nvPr/>
          </p:nvSpPr>
          <p:spPr>
            <a:xfrm>
              <a:off x="5754941" y="4635349"/>
              <a:ext cx="2616370" cy="1342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Long Short Term Memory </a:t>
              </a:r>
              <a:endParaRPr lang="en-US" dirty="0"/>
            </a:p>
          </p:txBody>
        </p:sp>
        <p:cxnSp>
          <p:nvCxnSpPr>
            <p:cNvPr id="24" name="Straight Arrow Connector 23">
              <a:extLst>
                <a:ext uri="{FF2B5EF4-FFF2-40B4-BE49-F238E27FC236}">
                  <a16:creationId xmlns:a16="http://schemas.microsoft.com/office/drawing/2014/main" id="{96F7C1E2-3A98-C04F-83DD-D11D28443048}"/>
                </a:ext>
              </a:extLst>
            </p:cNvPr>
            <p:cNvCxnSpPr>
              <a:cxnSpLocks/>
            </p:cNvCxnSpPr>
            <p:nvPr/>
          </p:nvCxnSpPr>
          <p:spPr>
            <a:xfrm flipH="1" flipV="1">
              <a:off x="7378615" y="5306809"/>
              <a:ext cx="243391" cy="2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0D1FCA7E-D433-194F-BF38-3F1DC204BF50}"/>
              </a:ext>
            </a:extLst>
          </p:cNvPr>
          <p:cNvCxnSpPr>
            <a:cxnSpLocks/>
            <a:stCxn id="23" idx="2"/>
            <a:endCxn id="28" idx="0"/>
          </p:cNvCxnSpPr>
          <p:nvPr/>
        </p:nvCxnSpPr>
        <p:spPr>
          <a:xfrm>
            <a:off x="7421479" y="4055559"/>
            <a:ext cx="2008" cy="477309"/>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
        <p:nvSpPr>
          <p:cNvPr id="28" name="Rectangle 27">
            <a:extLst>
              <a:ext uri="{FF2B5EF4-FFF2-40B4-BE49-F238E27FC236}">
                <a16:creationId xmlns:a16="http://schemas.microsoft.com/office/drawing/2014/main" id="{49BEB6C5-9008-3C44-82DC-7BEF36E2BBB2}"/>
              </a:ext>
            </a:extLst>
          </p:cNvPr>
          <p:cNvSpPr/>
          <p:nvPr/>
        </p:nvSpPr>
        <p:spPr>
          <a:xfrm>
            <a:off x="6593308" y="4532868"/>
            <a:ext cx="1660358" cy="169771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Mô hình huấn luyện</a:t>
            </a:r>
            <a:endParaRPr lang="en-US"/>
          </a:p>
        </p:txBody>
      </p:sp>
      <p:cxnSp>
        <p:nvCxnSpPr>
          <p:cNvPr id="40" name="Straight Arrow Connector 39">
            <a:extLst>
              <a:ext uri="{FF2B5EF4-FFF2-40B4-BE49-F238E27FC236}">
                <a16:creationId xmlns:a16="http://schemas.microsoft.com/office/drawing/2014/main" id="{B445ACDF-38E0-6743-971D-0458FCB7C118}"/>
              </a:ext>
            </a:extLst>
          </p:cNvPr>
          <p:cNvCxnSpPr>
            <a:cxnSpLocks/>
            <a:stCxn id="8" idx="3"/>
            <a:endCxn id="23" idx="1"/>
          </p:cNvCxnSpPr>
          <p:nvPr/>
        </p:nvCxnSpPr>
        <p:spPr>
          <a:xfrm>
            <a:off x="4824186" y="3365070"/>
            <a:ext cx="1289108" cy="19030"/>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650783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09990C-E010-4148-AD2E-389545AEB6E6}"/>
              </a:ext>
            </a:extLst>
          </p:cNvPr>
          <p:cNvSpPr>
            <a:spLocks noGrp="1"/>
          </p:cNvSpPr>
          <p:nvPr>
            <p:ph type="sldNum" sz="quarter" idx="12"/>
          </p:nvPr>
        </p:nvSpPr>
        <p:spPr/>
        <p:txBody>
          <a:bodyPr/>
          <a:lstStyle/>
          <a:p>
            <a:fld id="{20B7F220-0825-4B9B-9156-FF79F33775FE}" type="slidenum">
              <a:rPr lang="vi-VN" smtClean="0"/>
              <a:t>41</a:t>
            </a:fld>
            <a:endParaRPr lang="vi-VN"/>
          </a:p>
        </p:txBody>
      </p:sp>
      <p:sp>
        <p:nvSpPr>
          <p:cNvPr id="5" name="Title 1">
            <a:extLst>
              <a:ext uri="{FF2B5EF4-FFF2-40B4-BE49-F238E27FC236}">
                <a16:creationId xmlns:a16="http://schemas.microsoft.com/office/drawing/2014/main" id="{381B86FC-3227-C24B-8557-1C3717756D19}"/>
              </a:ext>
            </a:extLst>
          </p:cNvPr>
          <p:cNvSpPr>
            <a:spLocks noGrp="1"/>
          </p:cNvSpPr>
          <p:nvPr>
            <p:ph type="title"/>
          </p:nvPr>
        </p:nvSpPr>
        <p:spPr>
          <a:xfrm>
            <a:off x="1066800" y="189707"/>
            <a:ext cx="8229600" cy="1143000"/>
          </a:xfrm>
        </p:spPr>
        <p:txBody>
          <a:bodyPr/>
          <a:lstStyle/>
          <a:p>
            <a:r>
              <a:rPr lang="en-US" dirty="0"/>
              <a:t>TIỀN XỬ LÝ</a:t>
            </a:r>
          </a:p>
        </p:txBody>
      </p:sp>
      <p:sp>
        <p:nvSpPr>
          <p:cNvPr id="6" name="Content Placeholder 2">
            <a:extLst>
              <a:ext uri="{FF2B5EF4-FFF2-40B4-BE49-F238E27FC236}">
                <a16:creationId xmlns:a16="http://schemas.microsoft.com/office/drawing/2014/main" id="{230613F5-29EA-F241-9B38-EBBF8830109E}"/>
              </a:ext>
            </a:extLst>
          </p:cNvPr>
          <p:cNvSpPr>
            <a:spLocks noGrp="1"/>
          </p:cNvSpPr>
          <p:nvPr>
            <p:ph idx="1"/>
          </p:nvPr>
        </p:nvSpPr>
        <p:spPr>
          <a:xfrm>
            <a:off x="457200" y="1600206"/>
            <a:ext cx="8229600" cy="4525963"/>
          </a:xfrm>
        </p:spPr>
        <p:txBody>
          <a:bodyPr vert="horz" lIns="91440" tIns="45720" rIns="91440" bIns="45720" rtlCol="0" anchor="t">
            <a:normAutofit lnSpcReduction="10000"/>
          </a:bodyPr>
          <a:lstStyle/>
          <a:p>
            <a:pPr marL="256540" indent="-256540" algn="just"/>
            <a:r>
              <a:rPr lang="en-US" sz="2350" dirty="0">
                <a:latin typeface="Times New Roman"/>
                <a:cs typeface="Times New Roman"/>
              </a:rPr>
              <a:t>Vector </a:t>
            </a:r>
            <a:r>
              <a:rPr lang="en-US" sz="2350" dirty="0" err="1">
                <a:latin typeface="Times New Roman"/>
                <a:cs typeface="Times New Roman"/>
              </a:rPr>
              <a:t>hoá</a:t>
            </a:r>
            <a:r>
              <a:rPr lang="en-US" sz="2350" dirty="0">
                <a:latin typeface="Times New Roman"/>
                <a:cs typeface="Times New Roman"/>
              </a:rPr>
              <a:t> </a:t>
            </a:r>
            <a:r>
              <a:rPr lang="en-US" sz="2350" dirty="0" err="1">
                <a:latin typeface="Times New Roman"/>
                <a:cs typeface="Times New Roman"/>
              </a:rPr>
              <a:t>văn</a:t>
            </a:r>
            <a:r>
              <a:rPr lang="en-US" sz="2350" dirty="0">
                <a:latin typeface="Times New Roman"/>
                <a:cs typeface="Times New Roman"/>
              </a:rPr>
              <a:t> </a:t>
            </a:r>
            <a:r>
              <a:rPr lang="en-US" sz="2350" dirty="0" err="1">
                <a:latin typeface="Times New Roman"/>
                <a:cs typeface="Times New Roman"/>
              </a:rPr>
              <a:t>bản</a:t>
            </a:r>
            <a:endParaRPr lang="en-US" sz="2350" dirty="0"/>
          </a:p>
          <a:p>
            <a:pPr marL="556895" lvl="1" indent="-213995" algn="just"/>
            <a:r>
              <a:rPr lang="en-US" sz="2200" dirty="0" err="1">
                <a:latin typeface="Times New Roman"/>
                <a:cs typeface="Times New Roman"/>
              </a:rPr>
              <a:t>Văn</a:t>
            </a:r>
            <a:r>
              <a:rPr lang="en-US" sz="2200" dirty="0">
                <a:latin typeface="Times New Roman"/>
                <a:cs typeface="Times New Roman"/>
              </a:rPr>
              <a:t> </a:t>
            </a:r>
            <a:r>
              <a:rPr lang="en-US" sz="2200" dirty="0" err="1">
                <a:latin typeface="Times New Roman"/>
                <a:cs typeface="Times New Roman"/>
              </a:rPr>
              <a:t>bản</a:t>
            </a:r>
            <a:r>
              <a:rPr lang="en-US" sz="2200" dirty="0">
                <a:latin typeface="Times New Roman"/>
                <a:cs typeface="Times New Roman"/>
              </a:rPr>
              <a:t> </a:t>
            </a:r>
            <a:r>
              <a:rPr lang="en-US" sz="2200" dirty="0" err="1">
                <a:latin typeface="Times New Roman"/>
                <a:cs typeface="Times New Roman"/>
              </a:rPr>
              <a:t>đầu</a:t>
            </a:r>
            <a:r>
              <a:rPr lang="en-US" sz="2200" dirty="0">
                <a:latin typeface="Times New Roman"/>
                <a:cs typeface="Times New Roman"/>
              </a:rPr>
              <a:t> </a:t>
            </a:r>
            <a:r>
              <a:rPr lang="en-US" sz="2200" dirty="0" err="1">
                <a:latin typeface="Times New Roman"/>
                <a:cs typeface="Times New Roman"/>
              </a:rPr>
              <a:t>vào</a:t>
            </a:r>
            <a:r>
              <a:rPr lang="en-US" sz="2200" dirty="0">
                <a:latin typeface="Times New Roman"/>
                <a:cs typeface="Times New Roman"/>
              </a:rPr>
              <a:t> </a:t>
            </a:r>
            <a:r>
              <a:rPr lang="en-US" sz="2200" dirty="0" err="1">
                <a:latin typeface="Times New Roman"/>
                <a:cs typeface="Times New Roman"/>
              </a:rPr>
              <a:t>sau</a:t>
            </a:r>
            <a:r>
              <a:rPr lang="en-US" sz="2200" dirty="0">
                <a:latin typeface="Times New Roman"/>
                <a:cs typeface="Times New Roman"/>
              </a:rPr>
              <a:t> </a:t>
            </a:r>
            <a:r>
              <a:rPr lang="en-US" sz="2200" dirty="0" err="1">
                <a:latin typeface="Times New Roman"/>
                <a:cs typeface="Times New Roman"/>
              </a:rPr>
              <a:t>khi</a:t>
            </a:r>
            <a:r>
              <a:rPr lang="en-US" sz="2200" dirty="0">
                <a:latin typeface="Times New Roman"/>
                <a:cs typeface="Times New Roman"/>
              </a:rPr>
              <a:t> qua </a:t>
            </a:r>
            <a:r>
              <a:rPr lang="en-US" sz="2200" dirty="0" err="1">
                <a:latin typeface="Times New Roman"/>
                <a:cs typeface="Times New Roman"/>
              </a:rPr>
              <a:t>các</a:t>
            </a:r>
            <a:r>
              <a:rPr lang="en-US" sz="2200" dirty="0">
                <a:latin typeface="Times New Roman"/>
                <a:cs typeface="Times New Roman"/>
              </a:rPr>
              <a:t> </a:t>
            </a:r>
            <a:r>
              <a:rPr lang="en-US" sz="2200" dirty="0" err="1">
                <a:latin typeface="Times New Roman"/>
                <a:cs typeface="Times New Roman"/>
              </a:rPr>
              <a:t>bước</a:t>
            </a:r>
            <a:r>
              <a:rPr lang="en-US" sz="2200" dirty="0">
                <a:latin typeface="Times New Roman"/>
                <a:cs typeface="Times New Roman"/>
              </a:rPr>
              <a:t> </a:t>
            </a:r>
            <a:r>
              <a:rPr lang="en-US" sz="2200" dirty="0" err="1">
                <a:latin typeface="Times New Roman"/>
                <a:cs typeface="Times New Roman"/>
              </a:rPr>
              <a:t>xử</a:t>
            </a:r>
            <a:r>
              <a:rPr lang="en-US" sz="2200" dirty="0">
                <a:latin typeface="Times New Roman"/>
                <a:cs typeface="Times New Roman"/>
              </a:rPr>
              <a:t> </a:t>
            </a:r>
            <a:r>
              <a:rPr lang="en-US" sz="2200" dirty="0" err="1">
                <a:latin typeface="Times New Roman"/>
                <a:cs typeface="Times New Roman"/>
              </a:rPr>
              <a:t>lý</a:t>
            </a:r>
            <a:r>
              <a:rPr lang="en-US" sz="2200" dirty="0">
                <a:latin typeface="Times New Roman"/>
                <a:cs typeface="Times New Roman"/>
              </a:rPr>
              <a:t> </a:t>
            </a:r>
            <a:r>
              <a:rPr lang="en-US" sz="2200" dirty="0" err="1">
                <a:latin typeface="Times New Roman"/>
                <a:cs typeface="Times New Roman"/>
              </a:rPr>
              <a:t>sẽ</a:t>
            </a:r>
            <a:r>
              <a:rPr lang="en-US" sz="2200" dirty="0">
                <a:latin typeface="Times New Roman"/>
                <a:cs typeface="Times New Roman"/>
              </a:rPr>
              <a:t> </a:t>
            </a:r>
            <a:r>
              <a:rPr lang="en-US" sz="2200" dirty="0" err="1">
                <a:latin typeface="Times New Roman"/>
                <a:cs typeface="Times New Roman"/>
              </a:rPr>
              <a:t>được</a:t>
            </a:r>
            <a:r>
              <a:rPr lang="en-US" sz="2200" dirty="0">
                <a:latin typeface="Times New Roman"/>
                <a:cs typeface="Times New Roman"/>
              </a:rPr>
              <a:t> </a:t>
            </a:r>
            <a:r>
              <a:rPr lang="en-US" sz="2200" dirty="0" err="1">
                <a:latin typeface="Times New Roman"/>
                <a:cs typeface="Times New Roman"/>
              </a:rPr>
              <a:t>đưa</a:t>
            </a:r>
            <a:r>
              <a:rPr lang="en-US" sz="2200" dirty="0">
                <a:latin typeface="Times New Roman"/>
                <a:cs typeface="Times New Roman"/>
              </a:rPr>
              <a:t> </a:t>
            </a:r>
            <a:r>
              <a:rPr lang="en-US" sz="2200" dirty="0" err="1">
                <a:latin typeface="Times New Roman"/>
                <a:cs typeface="Times New Roman"/>
              </a:rPr>
              <a:t>về</a:t>
            </a:r>
            <a:r>
              <a:rPr lang="en-US" sz="2200" dirty="0">
                <a:latin typeface="Times New Roman"/>
                <a:cs typeface="Times New Roman"/>
              </a:rPr>
              <a:t> </a:t>
            </a:r>
            <a:r>
              <a:rPr lang="en-US" sz="2200" dirty="0" err="1">
                <a:latin typeface="Times New Roman"/>
                <a:cs typeface="Times New Roman"/>
              </a:rPr>
              <a:t>dạng</a:t>
            </a:r>
            <a:r>
              <a:rPr lang="en-US" sz="2200" dirty="0">
                <a:latin typeface="Times New Roman"/>
                <a:cs typeface="Times New Roman"/>
              </a:rPr>
              <a:t> vector.</a:t>
            </a:r>
          </a:p>
          <a:p>
            <a:pPr marL="556895" lvl="1" indent="-213995" algn="just"/>
            <a:endParaRPr lang="en-US" sz="2200" dirty="0">
              <a:latin typeface="Times New Roman"/>
              <a:cs typeface="Times New Roman"/>
            </a:endParaRPr>
          </a:p>
          <a:p>
            <a:pPr marL="556895" lvl="1" indent="-213995" algn="just"/>
            <a:r>
              <a:rPr lang="en-US" sz="2200" dirty="0" err="1">
                <a:latin typeface="Times New Roman"/>
                <a:cs typeface="Times New Roman"/>
              </a:rPr>
              <a:t>Chuyển</a:t>
            </a:r>
            <a:r>
              <a:rPr lang="en-US" sz="2200" dirty="0">
                <a:latin typeface="Times New Roman"/>
                <a:cs typeface="Times New Roman"/>
              </a:rPr>
              <a:t> </a:t>
            </a:r>
            <a:r>
              <a:rPr lang="en-US" sz="2200" dirty="0" err="1">
                <a:latin typeface="Times New Roman"/>
                <a:cs typeface="Times New Roman"/>
              </a:rPr>
              <a:t>dữ</a:t>
            </a:r>
            <a:r>
              <a:rPr lang="en-US" sz="2200" dirty="0">
                <a:latin typeface="Times New Roman"/>
                <a:cs typeface="Times New Roman"/>
              </a:rPr>
              <a:t> </a:t>
            </a:r>
            <a:r>
              <a:rPr lang="en-US" sz="2200" dirty="0" err="1">
                <a:latin typeface="Times New Roman"/>
                <a:cs typeface="Times New Roman"/>
              </a:rPr>
              <a:t>liệu</a:t>
            </a:r>
            <a:r>
              <a:rPr lang="en-US" sz="2200" dirty="0">
                <a:latin typeface="Times New Roman"/>
                <a:cs typeface="Times New Roman"/>
              </a:rPr>
              <a:t> </a:t>
            </a:r>
            <a:r>
              <a:rPr lang="en-US" sz="2200" dirty="0" err="1">
                <a:latin typeface="Times New Roman"/>
                <a:cs typeface="Times New Roman"/>
              </a:rPr>
              <a:t>dạng</a:t>
            </a:r>
            <a:r>
              <a:rPr lang="en-US" sz="2200" dirty="0">
                <a:latin typeface="Times New Roman"/>
                <a:cs typeface="Times New Roman"/>
              </a:rPr>
              <a:t> </a:t>
            </a:r>
            <a:r>
              <a:rPr lang="en-US" sz="2200" dirty="0" err="1">
                <a:latin typeface="Times New Roman"/>
                <a:cs typeface="Times New Roman"/>
              </a:rPr>
              <a:t>chữ</a:t>
            </a:r>
            <a:r>
              <a:rPr lang="en-US" sz="2200" dirty="0">
                <a:latin typeface="Times New Roman"/>
                <a:cs typeface="Times New Roman"/>
              </a:rPr>
              <a:t> sang index </a:t>
            </a:r>
            <a:r>
              <a:rPr lang="en-US" sz="2200" dirty="0" err="1">
                <a:latin typeface="Times New Roman"/>
                <a:cs typeface="Times New Roman"/>
              </a:rPr>
              <a:t>để</a:t>
            </a:r>
            <a:r>
              <a:rPr lang="en-US" sz="2200" dirty="0">
                <a:latin typeface="Times New Roman"/>
                <a:cs typeface="Times New Roman"/>
              </a:rPr>
              <a:t> </a:t>
            </a:r>
            <a:r>
              <a:rPr lang="en-US" sz="2200" dirty="0" err="1">
                <a:latin typeface="Times New Roman"/>
                <a:cs typeface="Times New Roman"/>
              </a:rPr>
              <a:t>dễ</a:t>
            </a:r>
            <a:r>
              <a:rPr lang="en-US" sz="2200" dirty="0">
                <a:latin typeface="Times New Roman"/>
                <a:cs typeface="Times New Roman"/>
              </a:rPr>
              <a:t> </a:t>
            </a:r>
            <a:r>
              <a:rPr lang="en-US" sz="2200" dirty="0" err="1">
                <a:latin typeface="Times New Roman"/>
                <a:cs typeface="Times New Roman"/>
              </a:rPr>
              <a:t>tính</a:t>
            </a:r>
            <a:r>
              <a:rPr lang="en-US" sz="2200" dirty="0">
                <a:latin typeface="Times New Roman"/>
                <a:cs typeface="Times New Roman"/>
              </a:rPr>
              <a:t> </a:t>
            </a:r>
            <a:r>
              <a:rPr lang="en-US" sz="2200" dirty="0" err="1">
                <a:latin typeface="Times New Roman"/>
                <a:cs typeface="Times New Roman"/>
              </a:rPr>
              <a:t>toán</a:t>
            </a:r>
            <a:r>
              <a:rPr lang="en-US" sz="2200" dirty="0">
                <a:latin typeface="Times New Roman"/>
                <a:cs typeface="Times New Roman"/>
              </a:rPr>
              <a:t>.</a:t>
            </a:r>
          </a:p>
          <a:p>
            <a:pPr marL="556895" lvl="1" indent="-213995" algn="just"/>
            <a:endParaRPr lang="en-US" sz="2200" dirty="0">
              <a:latin typeface="Times New Roman"/>
              <a:cs typeface="Times New Roman"/>
            </a:endParaRPr>
          </a:p>
          <a:p>
            <a:pPr marL="556895" lvl="1" indent="-213995" algn="just"/>
            <a:r>
              <a:rPr lang="en-US" sz="2200" dirty="0"/>
              <a:t>Word vector: </a:t>
            </a:r>
            <a:r>
              <a:rPr lang="en-US" sz="2200" dirty="0" err="1"/>
              <a:t>Là</a:t>
            </a:r>
            <a:r>
              <a:rPr lang="en-US" sz="2200" dirty="0"/>
              <a:t> </a:t>
            </a:r>
            <a:r>
              <a:rPr lang="en-US" sz="2200" dirty="0" err="1"/>
              <a:t>một</a:t>
            </a:r>
            <a:r>
              <a:rPr lang="en-US" sz="2200" dirty="0"/>
              <a:t> vector </a:t>
            </a:r>
            <a:r>
              <a:rPr lang="en-US" sz="2200" dirty="0" err="1"/>
              <a:t>trọng</a:t>
            </a:r>
            <a:r>
              <a:rPr lang="en-US" sz="2200" dirty="0"/>
              <a:t> </a:t>
            </a:r>
            <a:r>
              <a:rPr lang="en-US" sz="2200" dirty="0" err="1"/>
              <a:t>số</a:t>
            </a:r>
            <a:r>
              <a:rPr lang="en-US" sz="2200" dirty="0"/>
              <a:t>, </a:t>
            </a:r>
            <a:r>
              <a:rPr lang="en-US" sz="2200" dirty="0" err="1"/>
              <a:t>biểu</a:t>
            </a:r>
            <a:r>
              <a:rPr lang="en-US" sz="2200" dirty="0"/>
              <a:t> </a:t>
            </a:r>
            <a:r>
              <a:rPr lang="en-US" sz="2200" dirty="0" err="1"/>
              <a:t>diễn</a:t>
            </a:r>
            <a:r>
              <a:rPr lang="en-US" sz="2200" dirty="0"/>
              <a:t> </a:t>
            </a:r>
            <a:r>
              <a:rPr lang="en-US" sz="2200" dirty="0" err="1"/>
              <a:t>cho</a:t>
            </a:r>
            <a:r>
              <a:rPr lang="en-US" sz="2200" dirty="0"/>
              <a:t> </a:t>
            </a:r>
            <a:r>
              <a:rPr lang="en-US" sz="2200" dirty="0" err="1"/>
              <a:t>một</a:t>
            </a:r>
            <a:r>
              <a:rPr lang="en-US" sz="2200" dirty="0"/>
              <a:t> </a:t>
            </a:r>
            <a:r>
              <a:rPr lang="en-US" sz="2200" dirty="0" err="1"/>
              <a:t>từ</a:t>
            </a:r>
            <a:r>
              <a:rPr lang="en-US" sz="2200" dirty="0"/>
              <a:t> </a:t>
            </a:r>
            <a:r>
              <a:rPr lang="en-US" sz="2200" dirty="0" err="1"/>
              <a:t>với</a:t>
            </a:r>
            <a:r>
              <a:rPr lang="en-US" sz="2200" dirty="0"/>
              <a:t> </a:t>
            </a:r>
            <a:r>
              <a:rPr lang="en-US" sz="2200" dirty="0" err="1"/>
              <a:t>số</a:t>
            </a:r>
            <a:r>
              <a:rPr lang="en-US" sz="2200" dirty="0"/>
              <a:t> </a:t>
            </a:r>
            <a:r>
              <a:rPr lang="en-US" sz="2200" dirty="0" err="1"/>
              <a:t>chiều</a:t>
            </a:r>
            <a:r>
              <a:rPr lang="en-US" sz="2200" dirty="0"/>
              <a:t> </a:t>
            </a:r>
            <a:r>
              <a:rPr lang="en-US" sz="2200" dirty="0" err="1"/>
              <a:t>cụ</a:t>
            </a:r>
            <a:r>
              <a:rPr lang="en-US" sz="2200" dirty="0"/>
              <a:t> </a:t>
            </a:r>
            <a:r>
              <a:rPr lang="en-US" sz="2200" dirty="0" err="1"/>
              <a:t>thể</a:t>
            </a:r>
            <a:r>
              <a:rPr lang="en-US" sz="2200" dirty="0"/>
              <a:t>.</a:t>
            </a:r>
          </a:p>
          <a:p>
            <a:pPr marL="556895" lvl="1" indent="-213995" algn="just"/>
            <a:endParaRPr lang="en-US" sz="2200" dirty="0"/>
          </a:p>
          <a:p>
            <a:pPr marL="556895" lvl="1" indent="-213995" algn="just"/>
            <a:r>
              <a:rPr lang="en-US" sz="2200" dirty="0" err="1"/>
              <a:t>Xây</a:t>
            </a:r>
            <a:r>
              <a:rPr lang="en-US" sz="2200" dirty="0"/>
              <a:t> </a:t>
            </a:r>
            <a:r>
              <a:rPr lang="en-US" sz="2200" dirty="0" err="1"/>
              <a:t>dựng</a:t>
            </a:r>
            <a:r>
              <a:rPr lang="en-US" sz="2200" dirty="0"/>
              <a:t> </a:t>
            </a:r>
            <a:r>
              <a:rPr lang="en-US" sz="2200" dirty="0" err="1"/>
              <a:t>bộ</a:t>
            </a:r>
            <a:r>
              <a:rPr lang="en-US" sz="2200" dirty="0"/>
              <a:t> </a:t>
            </a:r>
            <a:r>
              <a:rPr lang="en-US" sz="2200" dirty="0" err="1"/>
              <a:t>từ</a:t>
            </a:r>
            <a:r>
              <a:rPr lang="en-US" sz="2200" dirty="0"/>
              <a:t> </a:t>
            </a:r>
            <a:r>
              <a:rPr lang="en-US" sz="2200" dirty="0" err="1"/>
              <a:t>điển</a:t>
            </a:r>
            <a:r>
              <a:rPr lang="en-US" sz="2200" dirty="0"/>
              <a:t> </a:t>
            </a:r>
            <a:r>
              <a:rPr lang="en-US" sz="2200" dirty="0" err="1"/>
              <a:t>cho</a:t>
            </a:r>
            <a:r>
              <a:rPr lang="en-US" sz="2200" dirty="0"/>
              <a:t> </a:t>
            </a:r>
            <a:r>
              <a:rPr lang="en-US" sz="2200" dirty="0" err="1"/>
              <a:t>mô</a:t>
            </a:r>
            <a:r>
              <a:rPr lang="en-US" sz="2200" dirty="0"/>
              <a:t> </a:t>
            </a:r>
            <a:r>
              <a:rPr lang="en-US" sz="2200" dirty="0" err="1"/>
              <a:t>hình</a:t>
            </a:r>
            <a:r>
              <a:rPr lang="en-US" sz="2200" dirty="0"/>
              <a:t>.</a:t>
            </a:r>
          </a:p>
          <a:p>
            <a:pPr marL="556895" lvl="1" indent="-213995" algn="just"/>
            <a:endParaRPr lang="en-US" sz="2200" dirty="0"/>
          </a:p>
          <a:p>
            <a:pPr marL="556895" lvl="1" indent="-213995" algn="just"/>
            <a:r>
              <a:rPr lang="en-US" sz="2200" dirty="0"/>
              <a:t>Chia </a:t>
            </a:r>
            <a:r>
              <a:rPr lang="en-US" sz="2200" dirty="0" err="1"/>
              <a:t>bộ</a:t>
            </a:r>
            <a:r>
              <a:rPr lang="en-US" sz="2200" dirty="0"/>
              <a:t> </a:t>
            </a:r>
            <a:r>
              <a:rPr lang="en-US" sz="2200" dirty="0" err="1"/>
              <a:t>cơ</a:t>
            </a:r>
            <a:r>
              <a:rPr lang="en-US" sz="2200" dirty="0"/>
              <a:t> </a:t>
            </a:r>
            <a:r>
              <a:rPr lang="en-US" sz="2200" dirty="0" err="1"/>
              <a:t>sở</a:t>
            </a:r>
            <a:r>
              <a:rPr lang="en-US" sz="2200" dirty="0"/>
              <a:t> </a:t>
            </a:r>
            <a:r>
              <a:rPr lang="en-US" sz="2200" dirty="0" err="1"/>
              <a:t>dữ</a:t>
            </a:r>
            <a:r>
              <a:rPr lang="en-US" sz="2200" dirty="0"/>
              <a:t> </a:t>
            </a:r>
            <a:r>
              <a:rPr lang="en-US" sz="2200" dirty="0" err="1"/>
              <a:t>liệu</a:t>
            </a:r>
            <a:r>
              <a:rPr lang="en-US" sz="2200" dirty="0"/>
              <a:t> </a:t>
            </a:r>
            <a:r>
              <a:rPr lang="en-US" sz="2200" dirty="0" err="1"/>
              <a:t>thành</a:t>
            </a:r>
            <a:r>
              <a:rPr lang="en-US" sz="2200" dirty="0"/>
              <a:t> </a:t>
            </a:r>
            <a:r>
              <a:rPr lang="en-US" sz="2200" dirty="0" err="1"/>
              <a:t>các</a:t>
            </a:r>
            <a:r>
              <a:rPr lang="en-US" sz="2200" dirty="0"/>
              <a:t> </a:t>
            </a:r>
            <a:r>
              <a:rPr lang="en-US" sz="2200" dirty="0" err="1"/>
              <a:t>bộ</a:t>
            </a:r>
            <a:r>
              <a:rPr lang="en-US" sz="2200" dirty="0"/>
              <a:t> train/ test/ validation.</a:t>
            </a:r>
          </a:p>
          <a:p>
            <a:pPr marL="556895" lvl="1" indent="-213995" algn="just"/>
            <a:endParaRPr lang="en-US" sz="2200" dirty="0"/>
          </a:p>
          <a:p>
            <a:pPr marL="556895" lvl="1" indent="-213995" algn="just"/>
            <a:endParaRPr lang="en-US" sz="2200" dirty="0">
              <a:latin typeface="Times New Roman"/>
              <a:cs typeface="Times New Roman"/>
            </a:endParaRPr>
          </a:p>
        </p:txBody>
      </p:sp>
      <p:sp>
        <p:nvSpPr>
          <p:cNvPr id="7" name="TextBox 6">
            <a:extLst>
              <a:ext uri="{FF2B5EF4-FFF2-40B4-BE49-F238E27FC236}">
                <a16:creationId xmlns:a16="http://schemas.microsoft.com/office/drawing/2014/main" id="{F5CCC31B-8708-1144-9F22-BF103D8F1C7B}"/>
              </a:ext>
            </a:extLst>
          </p:cNvPr>
          <p:cNvSpPr txBox="1"/>
          <p:nvPr/>
        </p:nvSpPr>
        <p:spPr>
          <a:xfrm>
            <a:off x="3630706" y="99508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31595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BC71-C791-E049-B25E-A5E311A7C429}"/>
              </a:ext>
            </a:extLst>
          </p:cNvPr>
          <p:cNvSpPr>
            <a:spLocks noGrp="1"/>
          </p:cNvSpPr>
          <p:nvPr>
            <p:ph type="title"/>
          </p:nvPr>
        </p:nvSpPr>
        <p:spPr/>
        <p:txBody>
          <a:bodyPr/>
          <a:lstStyle/>
          <a:p>
            <a:r>
              <a:rPr lang="en-US" dirty="0"/>
              <a:t>XỬ LÝ NGÔN NGỮ TỰ NHIÊN</a:t>
            </a:r>
          </a:p>
        </p:txBody>
      </p:sp>
      <p:sp>
        <p:nvSpPr>
          <p:cNvPr id="4" name="Slide Number Placeholder 3">
            <a:extLst>
              <a:ext uri="{FF2B5EF4-FFF2-40B4-BE49-F238E27FC236}">
                <a16:creationId xmlns:a16="http://schemas.microsoft.com/office/drawing/2014/main" id="{24AB6492-A9EE-6E4D-A6A9-4304E59E27E7}"/>
              </a:ext>
            </a:extLst>
          </p:cNvPr>
          <p:cNvSpPr>
            <a:spLocks noGrp="1"/>
          </p:cNvSpPr>
          <p:nvPr>
            <p:ph type="sldNum" sz="quarter" idx="12"/>
          </p:nvPr>
        </p:nvSpPr>
        <p:spPr/>
        <p:txBody>
          <a:bodyPr/>
          <a:lstStyle/>
          <a:p>
            <a:fld id="{20B7F220-0825-4B9B-9156-FF79F33775FE}" type="slidenum">
              <a:rPr lang="vi-VN" smtClean="0"/>
              <a:t>42</a:t>
            </a:fld>
            <a:endParaRPr lang="vi-VN"/>
          </a:p>
        </p:txBody>
      </p:sp>
      <p:pic>
        <p:nvPicPr>
          <p:cNvPr id="6" name="Picture 5">
            <a:extLst>
              <a:ext uri="{FF2B5EF4-FFF2-40B4-BE49-F238E27FC236}">
                <a16:creationId xmlns:a16="http://schemas.microsoft.com/office/drawing/2014/main" id="{CB1E6A9E-2E06-C14E-A548-4FD2E1E61CB2}"/>
              </a:ext>
            </a:extLst>
          </p:cNvPr>
          <p:cNvPicPr/>
          <p:nvPr/>
        </p:nvPicPr>
        <p:blipFill>
          <a:blip r:embed="rId3"/>
          <a:stretch>
            <a:fillRect/>
          </a:stretch>
        </p:blipFill>
        <p:spPr>
          <a:xfrm>
            <a:off x="1708150" y="1787207"/>
            <a:ext cx="5727700" cy="3283585"/>
          </a:xfrm>
          <a:prstGeom prst="rect">
            <a:avLst/>
          </a:prstGeom>
        </p:spPr>
      </p:pic>
      <p:sp>
        <p:nvSpPr>
          <p:cNvPr id="7" name="TextBox 6">
            <a:extLst>
              <a:ext uri="{FF2B5EF4-FFF2-40B4-BE49-F238E27FC236}">
                <a16:creationId xmlns:a16="http://schemas.microsoft.com/office/drawing/2014/main" id="{17624564-E87D-C54C-A02B-51E4DF6F8A31}"/>
              </a:ext>
            </a:extLst>
          </p:cNvPr>
          <p:cNvSpPr txBox="1"/>
          <p:nvPr/>
        </p:nvSpPr>
        <p:spPr>
          <a:xfrm>
            <a:off x="2983230" y="5340626"/>
            <a:ext cx="4069080" cy="369332"/>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Mô hình Manhattan LSTM (MaLSTM)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245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6BAF-9F3F-EC43-98AD-17480F75DB52}"/>
              </a:ext>
            </a:extLst>
          </p:cNvPr>
          <p:cNvSpPr>
            <a:spLocks noGrp="1"/>
          </p:cNvSpPr>
          <p:nvPr>
            <p:ph type="title"/>
          </p:nvPr>
        </p:nvSpPr>
        <p:spPr/>
        <p:txBody>
          <a:bodyPr/>
          <a:lstStyle/>
          <a:p>
            <a:r>
              <a:rPr lang="en-US" dirty="0"/>
              <a:t>XỬ LÝ NGÔN NGỮ TỰ NHIÊN</a:t>
            </a:r>
          </a:p>
        </p:txBody>
      </p:sp>
      <p:sp>
        <p:nvSpPr>
          <p:cNvPr id="3" name="Content Placeholder 2">
            <a:extLst>
              <a:ext uri="{FF2B5EF4-FFF2-40B4-BE49-F238E27FC236}">
                <a16:creationId xmlns:a16="http://schemas.microsoft.com/office/drawing/2014/main" id="{106CED74-CEFA-8044-9550-338860576A25}"/>
              </a:ext>
            </a:extLst>
          </p:cNvPr>
          <p:cNvSpPr>
            <a:spLocks noGrp="1"/>
          </p:cNvSpPr>
          <p:nvPr>
            <p:ph idx="1"/>
          </p:nvPr>
        </p:nvSpPr>
        <p:spPr/>
        <p:txBody>
          <a:bodyPr>
            <a:normAutofit/>
          </a:bodyPr>
          <a:lstStyle/>
          <a:p>
            <a:pPr algn="just"/>
            <a:r>
              <a:rPr lang="en-US" dirty="0" err="1"/>
              <a:t>Đầu</a:t>
            </a:r>
            <a:r>
              <a:rPr lang="en-US" dirty="0"/>
              <a:t> </a:t>
            </a:r>
            <a:r>
              <a:rPr lang="en-US" dirty="0" err="1"/>
              <a:t>vào</a:t>
            </a:r>
            <a:r>
              <a:rPr lang="en-US" dirty="0"/>
              <a:t> </a:t>
            </a:r>
            <a:r>
              <a:rPr lang="en-US" dirty="0" err="1"/>
              <a:t>sẽ</a:t>
            </a:r>
            <a:r>
              <a:rPr lang="en-US" dirty="0"/>
              <a:t> </a:t>
            </a:r>
            <a:r>
              <a:rPr lang="en-US" dirty="0" err="1"/>
              <a:t>là</a:t>
            </a:r>
            <a:r>
              <a:rPr lang="en-US" dirty="0"/>
              <a:t> 2 </a:t>
            </a:r>
            <a:r>
              <a:rPr lang="en-US" dirty="0" err="1"/>
              <a:t>chuyển</a:t>
            </a:r>
            <a:r>
              <a:rPr lang="en-US" dirty="0"/>
              <a:t> </a:t>
            </a:r>
            <a:r>
              <a:rPr lang="en-US" dirty="0" err="1"/>
              <a:t>các</a:t>
            </a:r>
            <a:r>
              <a:rPr lang="en-US" dirty="0"/>
              <a:t> </a:t>
            </a:r>
            <a:r>
              <a:rPr lang="en-US" dirty="0" err="1"/>
              <a:t>từ</a:t>
            </a:r>
            <a:r>
              <a:rPr lang="en-US" dirty="0"/>
              <a:t> </a:t>
            </a:r>
            <a:r>
              <a:rPr lang="en-US" dirty="0" err="1"/>
              <a:t>của</a:t>
            </a:r>
            <a:r>
              <a:rPr lang="en-US" dirty="0"/>
              <a:t> 2 </a:t>
            </a:r>
            <a:r>
              <a:rPr lang="en-US" dirty="0" err="1"/>
              <a:t>câu</a:t>
            </a:r>
            <a:r>
              <a:rPr lang="en-US" dirty="0"/>
              <a:t>, </a:t>
            </a:r>
            <a:r>
              <a:rPr lang="en-US" dirty="0" err="1"/>
              <a:t>câu</a:t>
            </a:r>
            <a:r>
              <a:rPr lang="en-US" dirty="0"/>
              <a:t> 1 </a:t>
            </a:r>
            <a:r>
              <a:rPr lang="en-US" dirty="0" err="1"/>
              <a:t>ứng</a:t>
            </a:r>
            <a:r>
              <a:rPr lang="en-US" dirty="0"/>
              <a:t> </a:t>
            </a:r>
            <a:r>
              <a:rPr lang="en-US" dirty="0" err="1"/>
              <a:t>với</a:t>
            </a:r>
            <a:r>
              <a:rPr lang="en-US" dirty="0"/>
              <a:t> </a:t>
            </a:r>
            <a:r>
              <a:rPr lang="en-US" dirty="0" err="1"/>
              <a:t>mạng</a:t>
            </a:r>
            <a:r>
              <a:rPr lang="en-US" dirty="0"/>
              <a:t> </a:t>
            </a:r>
            <a:r>
              <a:rPr lang="en-US" dirty="0" err="1"/>
              <a:t>bên</a:t>
            </a:r>
            <a:r>
              <a:rPr lang="en-US" dirty="0"/>
              <a:t> </a:t>
            </a:r>
            <a:r>
              <a:rPr lang="en-US" dirty="0" err="1"/>
              <a:t>tay</a:t>
            </a:r>
            <a:r>
              <a:rPr lang="en-US" dirty="0"/>
              <a:t> </a:t>
            </a:r>
            <a:r>
              <a:rPr lang="en-US" dirty="0" err="1"/>
              <a:t>trái</a:t>
            </a:r>
            <a:r>
              <a:rPr lang="en-US" dirty="0"/>
              <a:t>, </a:t>
            </a:r>
            <a:r>
              <a:rPr lang="en-US" dirty="0" err="1"/>
              <a:t>và</a:t>
            </a:r>
            <a:r>
              <a:rPr lang="en-US" dirty="0"/>
              <a:t> </a:t>
            </a:r>
            <a:r>
              <a:rPr lang="en-US" dirty="0" err="1"/>
              <a:t>câu</a:t>
            </a:r>
            <a:r>
              <a:rPr lang="en-US" dirty="0"/>
              <a:t> </a:t>
            </a:r>
            <a:r>
              <a:rPr lang="en-US" dirty="0" err="1"/>
              <a:t>thứ</a:t>
            </a:r>
            <a:r>
              <a:rPr lang="en-US" dirty="0"/>
              <a:t> 2 </a:t>
            </a:r>
            <a:r>
              <a:rPr lang="en-US" dirty="0" err="1"/>
              <a:t>ứng</a:t>
            </a:r>
            <a:r>
              <a:rPr lang="en-US" dirty="0"/>
              <a:t> </a:t>
            </a:r>
            <a:r>
              <a:rPr lang="en-US" dirty="0" err="1"/>
              <a:t>với</a:t>
            </a:r>
            <a:r>
              <a:rPr lang="en-US" dirty="0"/>
              <a:t> </a:t>
            </a:r>
            <a:r>
              <a:rPr lang="en-US" dirty="0" err="1"/>
              <a:t>mạng</a:t>
            </a:r>
            <a:r>
              <a:rPr lang="en-US" dirty="0"/>
              <a:t> </a:t>
            </a:r>
            <a:r>
              <a:rPr lang="en-US" dirty="0" err="1"/>
              <a:t>bên</a:t>
            </a:r>
            <a:r>
              <a:rPr lang="en-US" dirty="0"/>
              <a:t> </a:t>
            </a:r>
            <a:r>
              <a:rPr lang="en-US" dirty="0" err="1"/>
              <a:t>tay</a:t>
            </a:r>
            <a:r>
              <a:rPr lang="en-US" dirty="0"/>
              <a:t> </a:t>
            </a:r>
            <a:r>
              <a:rPr lang="en-US" dirty="0" err="1"/>
              <a:t>phải</a:t>
            </a:r>
            <a:r>
              <a:rPr lang="en-US" dirty="0"/>
              <a:t>.</a:t>
            </a:r>
          </a:p>
          <a:p>
            <a:pPr algn="just"/>
            <a:r>
              <a:rPr lang="en-US" dirty="0" err="1"/>
              <a:t>Mỗi</a:t>
            </a:r>
            <a:r>
              <a:rPr lang="en-US" dirty="0"/>
              <a:t> </a:t>
            </a:r>
            <a:r>
              <a:rPr lang="en-US" dirty="0" err="1"/>
              <a:t>bên</a:t>
            </a:r>
            <a:r>
              <a:rPr lang="en-US" dirty="0"/>
              <a:t> </a:t>
            </a:r>
            <a:r>
              <a:rPr lang="en-US" dirty="0" err="1"/>
              <a:t>sẽ</a:t>
            </a:r>
            <a:r>
              <a:rPr lang="en-US" dirty="0"/>
              <a:t> </a:t>
            </a:r>
            <a:r>
              <a:rPr lang="en-US" dirty="0" err="1"/>
              <a:t>trải</a:t>
            </a:r>
            <a:r>
              <a:rPr lang="en-US" dirty="0"/>
              <a:t> qua </a:t>
            </a:r>
            <a:r>
              <a:rPr lang="en-US" dirty="0" err="1"/>
              <a:t>quá</a:t>
            </a:r>
            <a:r>
              <a:rPr lang="en-US" dirty="0"/>
              <a:t> </a:t>
            </a:r>
            <a:r>
              <a:rPr lang="en-US" dirty="0" err="1"/>
              <a:t>trình</a:t>
            </a:r>
            <a:r>
              <a:rPr lang="en-US" dirty="0"/>
              <a:t> </a:t>
            </a:r>
            <a:r>
              <a:rPr lang="en-US" dirty="0" err="1"/>
              <a:t>học</a:t>
            </a:r>
            <a:r>
              <a:rPr lang="en-US" dirty="0"/>
              <a:t> </a:t>
            </a:r>
            <a:r>
              <a:rPr lang="en-US" dirty="0" err="1"/>
              <a:t>với</a:t>
            </a:r>
            <a:r>
              <a:rPr lang="en-US" dirty="0"/>
              <a:t> 3 LSTM </a:t>
            </a:r>
            <a:r>
              <a:rPr lang="en-US" dirty="0" err="1"/>
              <a:t>được</a:t>
            </a:r>
            <a:r>
              <a:rPr lang="en-US" dirty="0"/>
              <a:t> </a:t>
            </a:r>
            <a:r>
              <a:rPr lang="en-US" dirty="0" err="1"/>
              <a:t>xếp</a:t>
            </a:r>
            <a:r>
              <a:rPr lang="en-US" dirty="0"/>
              <a:t> </a:t>
            </a:r>
            <a:r>
              <a:rPr lang="en-US" dirty="0" err="1"/>
              <a:t>chồng</a:t>
            </a:r>
            <a:r>
              <a:rPr lang="en-US" dirty="0"/>
              <a:t> </a:t>
            </a:r>
            <a:r>
              <a:rPr lang="en-US" dirty="0" err="1"/>
              <a:t>lên</a:t>
            </a:r>
            <a:r>
              <a:rPr lang="en-US" dirty="0"/>
              <a:t> </a:t>
            </a:r>
            <a:r>
              <a:rPr lang="en-US" dirty="0" err="1"/>
              <a:t>nhau</a:t>
            </a:r>
            <a:r>
              <a:rPr lang="en-US" dirty="0"/>
              <a:t> </a:t>
            </a:r>
            <a:r>
              <a:rPr lang="en-US" dirty="0" err="1"/>
              <a:t>để</a:t>
            </a:r>
            <a:r>
              <a:rPr lang="en-US" dirty="0"/>
              <a:t> </a:t>
            </a:r>
            <a:r>
              <a:rPr lang="en-US" dirty="0" err="1"/>
              <a:t>học</a:t>
            </a:r>
            <a:r>
              <a:rPr lang="en-US" dirty="0"/>
              <a:t>, </a:t>
            </a:r>
            <a:r>
              <a:rPr lang="en-US" dirty="0" err="1"/>
              <a:t>đầu</a:t>
            </a:r>
            <a:r>
              <a:rPr lang="en-US" dirty="0"/>
              <a:t> </a:t>
            </a:r>
            <a:r>
              <a:rPr lang="en-US" dirty="0" err="1"/>
              <a:t>ra</a:t>
            </a:r>
            <a:r>
              <a:rPr lang="en-US" dirty="0"/>
              <a:t> </a:t>
            </a:r>
            <a:r>
              <a:rPr lang="en-US" dirty="0" err="1"/>
              <a:t>của</a:t>
            </a:r>
            <a:r>
              <a:rPr lang="en-US" dirty="0"/>
              <a:t> </a:t>
            </a:r>
            <a:r>
              <a:rPr lang="en-US" dirty="0" err="1"/>
              <a:t>mỗi</a:t>
            </a:r>
            <a:r>
              <a:rPr lang="en-US" dirty="0"/>
              <a:t> </a:t>
            </a:r>
            <a:r>
              <a:rPr lang="en-US" dirty="0" err="1"/>
              <a:t>tầng</a:t>
            </a:r>
            <a:r>
              <a:rPr lang="en-US" dirty="0"/>
              <a:t> </a:t>
            </a:r>
            <a:r>
              <a:rPr lang="en-US" dirty="0" err="1"/>
              <a:t>sẽ</a:t>
            </a:r>
            <a:r>
              <a:rPr lang="en-US" dirty="0"/>
              <a:t> </a:t>
            </a:r>
            <a:r>
              <a:rPr lang="en-US" dirty="0" err="1"/>
              <a:t>là</a:t>
            </a:r>
            <a:r>
              <a:rPr lang="en-US" dirty="0"/>
              <a:t> </a:t>
            </a:r>
            <a:r>
              <a:rPr lang="en-US" dirty="0" err="1"/>
              <a:t>đầu</a:t>
            </a:r>
            <a:r>
              <a:rPr lang="en-US" dirty="0"/>
              <a:t> </a:t>
            </a:r>
            <a:r>
              <a:rPr lang="en-US" dirty="0" err="1"/>
              <a:t>vào</a:t>
            </a:r>
            <a:r>
              <a:rPr lang="en-US" dirty="0"/>
              <a:t> </a:t>
            </a:r>
            <a:r>
              <a:rPr lang="en-US" dirty="0" err="1"/>
              <a:t>của</a:t>
            </a:r>
            <a:r>
              <a:rPr lang="en-US" dirty="0"/>
              <a:t> </a:t>
            </a:r>
            <a:r>
              <a:rPr lang="en-US" dirty="0" err="1"/>
              <a:t>tầng</a:t>
            </a:r>
            <a:r>
              <a:rPr lang="en-US" dirty="0"/>
              <a:t> </a:t>
            </a:r>
            <a:r>
              <a:rPr lang="en-US" dirty="0" err="1"/>
              <a:t>kế</a:t>
            </a:r>
            <a:r>
              <a:rPr lang="en-US" dirty="0"/>
              <a:t> </a:t>
            </a:r>
            <a:r>
              <a:rPr lang="en-US" dirty="0" err="1"/>
              <a:t>tiếp</a:t>
            </a:r>
            <a:r>
              <a:rPr lang="en-US" dirty="0"/>
              <a:t>.</a:t>
            </a:r>
          </a:p>
          <a:p>
            <a:pPr algn="just"/>
            <a:r>
              <a:rPr lang="en-US" dirty="0" err="1"/>
              <a:t>Mạng</a:t>
            </a:r>
            <a:r>
              <a:rPr lang="en-US" dirty="0"/>
              <a:t> </a:t>
            </a:r>
            <a:r>
              <a:rPr lang="en-US" dirty="0" err="1"/>
              <a:t>sử</a:t>
            </a:r>
            <a:r>
              <a:rPr lang="en-US" dirty="0"/>
              <a:t> </a:t>
            </a:r>
            <a:r>
              <a:rPr lang="en-US" dirty="0" err="1"/>
              <a:t>dụng</a:t>
            </a:r>
            <a:r>
              <a:rPr lang="en-US" dirty="0"/>
              <a:t> </a:t>
            </a:r>
            <a:r>
              <a:rPr lang="en-US" dirty="0" err="1"/>
              <a:t>ở</a:t>
            </a:r>
            <a:r>
              <a:rPr lang="en-US" dirty="0"/>
              <a:t> </a:t>
            </a:r>
            <a:r>
              <a:rPr lang="en-US" dirty="0" err="1"/>
              <a:t>bên</a:t>
            </a:r>
            <a:r>
              <a:rPr lang="en-US" dirty="0"/>
              <a:t> </a:t>
            </a:r>
            <a:r>
              <a:rPr lang="en-US" dirty="0" err="1"/>
              <a:t>bên</a:t>
            </a:r>
            <a:r>
              <a:rPr lang="en-US" dirty="0"/>
              <a:t> </a:t>
            </a:r>
            <a:r>
              <a:rPr lang="en-US" dirty="0" err="1"/>
              <a:t>đều</a:t>
            </a:r>
            <a:r>
              <a:rPr lang="en-US" dirty="0"/>
              <a:t> </a:t>
            </a:r>
            <a:r>
              <a:rPr lang="en-US" dirty="0" err="1"/>
              <a:t>giống</a:t>
            </a:r>
            <a:r>
              <a:rPr lang="en-US" dirty="0"/>
              <a:t> </a:t>
            </a:r>
            <a:r>
              <a:rPr lang="en-US" dirty="0" err="1"/>
              <a:t>nhau</a:t>
            </a:r>
            <a:r>
              <a:rPr lang="en-US" dirty="0"/>
              <a:t> </a:t>
            </a:r>
            <a:r>
              <a:rPr lang="en-US" dirty="0" err="1"/>
              <a:t>và</a:t>
            </a:r>
            <a:r>
              <a:rPr lang="en-US" dirty="0"/>
              <a:t> chia </a:t>
            </a:r>
            <a:r>
              <a:rPr lang="en-US" dirty="0" err="1"/>
              <a:t>sẽ</a:t>
            </a:r>
            <a:r>
              <a:rPr lang="en-US" dirty="0"/>
              <a:t> hyper parameter dung </a:t>
            </a:r>
            <a:r>
              <a:rPr lang="en-US" dirty="0" err="1"/>
              <a:t>chung</a:t>
            </a:r>
            <a:r>
              <a:rPr lang="en-US" dirty="0"/>
              <a:t>.</a:t>
            </a:r>
          </a:p>
          <a:p>
            <a:pPr algn="just"/>
            <a:r>
              <a:rPr lang="en-US" dirty="0" err="1"/>
              <a:t>Ở</a:t>
            </a:r>
            <a:r>
              <a:rPr lang="en-US" dirty="0"/>
              <a:t> </a:t>
            </a:r>
            <a:r>
              <a:rPr lang="en-US" dirty="0" err="1"/>
              <a:t>tầng</a:t>
            </a:r>
            <a:r>
              <a:rPr lang="en-US" dirty="0"/>
              <a:t> </a:t>
            </a:r>
            <a:r>
              <a:rPr lang="en-US" dirty="0" err="1"/>
              <a:t>cuối</a:t>
            </a:r>
            <a:r>
              <a:rPr lang="en-US" dirty="0"/>
              <a:t> </a:t>
            </a:r>
            <a:r>
              <a:rPr lang="en-US" dirty="0" err="1"/>
              <a:t>cùng</a:t>
            </a:r>
            <a:r>
              <a:rPr lang="en-US" dirty="0"/>
              <a:t> </a:t>
            </a:r>
            <a:r>
              <a:rPr lang="en-US" dirty="0" err="1"/>
              <a:t>của</a:t>
            </a:r>
            <a:r>
              <a:rPr lang="en-US" dirty="0"/>
              <a:t> LSTM </a:t>
            </a:r>
            <a:r>
              <a:rPr lang="en-US" dirty="0" err="1"/>
              <a:t>sẽ</a:t>
            </a:r>
            <a:r>
              <a:rPr lang="en-US" dirty="0"/>
              <a:t> </a:t>
            </a:r>
            <a:r>
              <a:rPr lang="en-US" dirty="0" err="1"/>
              <a:t>được</a:t>
            </a:r>
            <a:r>
              <a:rPr lang="en-US" dirty="0"/>
              <a:t> </a:t>
            </a:r>
            <a:r>
              <a:rPr lang="en-US" dirty="0" err="1"/>
              <a:t>đẩy</a:t>
            </a:r>
            <a:r>
              <a:rPr lang="en-US" dirty="0"/>
              <a:t> </a:t>
            </a:r>
            <a:r>
              <a:rPr lang="en-US" dirty="0" err="1"/>
              <a:t>vào</a:t>
            </a:r>
            <a:r>
              <a:rPr lang="en-US" dirty="0"/>
              <a:t> </a:t>
            </a:r>
            <a:r>
              <a:rPr lang="en-US" dirty="0" err="1"/>
              <a:t>một</a:t>
            </a:r>
            <a:r>
              <a:rPr lang="en-US" dirty="0"/>
              <a:t> </a:t>
            </a:r>
            <a:r>
              <a:rPr lang="en-US" dirty="0" err="1"/>
              <a:t>mạng</a:t>
            </a:r>
            <a:r>
              <a:rPr lang="en-US" dirty="0"/>
              <a:t> </a:t>
            </a:r>
            <a:r>
              <a:rPr lang="en-US" dirty="0" err="1"/>
              <a:t>truyền</a:t>
            </a:r>
            <a:r>
              <a:rPr lang="en-US" dirty="0"/>
              <a:t> </a:t>
            </a:r>
            <a:r>
              <a:rPr lang="en-US" dirty="0" err="1"/>
              <a:t>thẳng</a:t>
            </a:r>
            <a:r>
              <a:rPr lang="en-US" dirty="0"/>
              <a:t>, </a:t>
            </a:r>
            <a:r>
              <a:rPr lang="en-US" dirty="0" err="1"/>
              <a:t>chuẩn</a:t>
            </a:r>
            <a:r>
              <a:rPr lang="en-US" dirty="0"/>
              <a:t> </a:t>
            </a:r>
            <a:r>
              <a:rPr lang="en-US" dirty="0" err="1"/>
              <a:t>hoá</a:t>
            </a:r>
            <a:r>
              <a:rPr lang="en-US" dirty="0"/>
              <a:t> vector </a:t>
            </a:r>
            <a:r>
              <a:rPr lang="en-US" dirty="0" err="1"/>
              <a:t>thành</a:t>
            </a:r>
            <a:r>
              <a:rPr lang="en-US" dirty="0"/>
              <a:t> 128. </a:t>
            </a:r>
          </a:p>
          <a:p>
            <a:pPr algn="just"/>
            <a:r>
              <a:rPr lang="en-US" dirty="0"/>
              <a:t>Sau </a:t>
            </a:r>
            <a:r>
              <a:rPr lang="en-US" dirty="0" err="1"/>
              <a:t>khi</a:t>
            </a:r>
            <a:r>
              <a:rPr lang="en-US" dirty="0"/>
              <a:t> </a:t>
            </a:r>
            <a:r>
              <a:rPr lang="en-US" dirty="0" err="1"/>
              <a:t>đã</a:t>
            </a:r>
            <a:r>
              <a:rPr lang="en-US" dirty="0"/>
              <a:t> </a:t>
            </a:r>
            <a:r>
              <a:rPr lang="en-US" dirty="0" err="1"/>
              <a:t>đưa</a:t>
            </a:r>
            <a:r>
              <a:rPr lang="en-US" dirty="0"/>
              <a:t> </a:t>
            </a:r>
            <a:r>
              <a:rPr lang="en-US" dirty="0" err="1"/>
              <a:t>mạng</a:t>
            </a:r>
            <a:r>
              <a:rPr lang="en-US" dirty="0"/>
              <a:t> </a:t>
            </a:r>
            <a:r>
              <a:rPr lang="en-US" dirty="0" err="1"/>
              <a:t>truyền</a:t>
            </a:r>
            <a:r>
              <a:rPr lang="en-US" dirty="0"/>
              <a:t> </a:t>
            </a:r>
            <a:r>
              <a:rPr lang="en-US" dirty="0" err="1"/>
              <a:t>thẳng</a:t>
            </a:r>
            <a:r>
              <a:rPr lang="en-US" dirty="0"/>
              <a:t> </a:t>
            </a:r>
            <a:r>
              <a:rPr lang="en-US" dirty="0" err="1"/>
              <a:t>thì</a:t>
            </a:r>
            <a:r>
              <a:rPr lang="en-US" dirty="0"/>
              <a:t> </a:t>
            </a:r>
            <a:r>
              <a:rPr lang="en-US" dirty="0" err="1"/>
              <a:t>sẽ</a:t>
            </a:r>
            <a:r>
              <a:rPr lang="en-US" dirty="0"/>
              <a:t> </a:t>
            </a:r>
            <a:r>
              <a:rPr lang="en-US" dirty="0" err="1"/>
              <a:t>truyền</a:t>
            </a:r>
            <a:r>
              <a:rPr lang="en-US" dirty="0"/>
              <a:t> </a:t>
            </a:r>
            <a:r>
              <a:rPr lang="en-US" dirty="0" err="1"/>
              <a:t>vào</a:t>
            </a:r>
            <a:r>
              <a:rPr lang="en-US" dirty="0"/>
              <a:t> </a:t>
            </a:r>
            <a:r>
              <a:rPr lang="en-US" dirty="0" err="1"/>
              <a:t>không</a:t>
            </a:r>
            <a:r>
              <a:rPr lang="en-US" dirty="0"/>
              <a:t> </a:t>
            </a:r>
            <a:r>
              <a:rPr lang="en-US" dirty="0" err="1"/>
              <a:t>gian</a:t>
            </a:r>
            <a:r>
              <a:rPr lang="en-US" dirty="0"/>
              <a:t> </a:t>
            </a:r>
            <a:r>
              <a:rPr lang="en-US" dirty="0" err="1"/>
              <a:t>nhúng</a:t>
            </a:r>
            <a:r>
              <a:rPr lang="en-US" dirty="0"/>
              <a:t> </a:t>
            </a:r>
            <a:r>
              <a:rPr lang="en-US" dirty="0" err="1"/>
              <a:t>để</a:t>
            </a:r>
            <a:r>
              <a:rPr lang="en-US" dirty="0"/>
              <a:t> </a:t>
            </a:r>
            <a:r>
              <a:rPr lang="en-US" dirty="0" err="1"/>
              <a:t>tính</a:t>
            </a:r>
            <a:r>
              <a:rPr lang="en-US" dirty="0"/>
              <a:t> </a:t>
            </a:r>
            <a:r>
              <a:rPr lang="en-US" dirty="0" err="1"/>
              <a:t>toán</a:t>
            </a:r>
            <a:r>
              <a:rPr lang="en-US" dirty="0"/>
              <a:t>, </a:t>
            </a:r>
            <a:r>
              <a:rPr lang="en-US" dirty="0" err="1"/>
              <a:t>ở</a:t>
            </a:r>
            <a:r>
              <a:rPr lang="en-US" dirty="0"/>
              <a:t> </a:t>
            </a:r>
            <a:r>
              <a:rPr lang="en-US" dirty="0" err="1"/>
              <a:t>đó</a:t>
            </a:r>
            <a:r>
              <a:rPr lang="en-US" dirty="0"/>
              <a:t> </a:t>
            </a:r>
            <a:r>
              <a:rPr lang="en-US" dirty="0" err="1"/>
              <a:t>dựa</a:t>
            </a:r>
            <a:r>
              <a:rPr lang="en-US" dirty="0"/>
              <a:t> </a:t>
            </a:r>
            <a:r>
              <a:rPr lang="en-US" dirty="0" err="1"/>
              <a:t>vào</a:t>
            </a:r>
            <a:r>
              <a:rPr lang="en-US" dirty="0"/>
              <a:t> </a:t>
            </a:r>
            <a:r>
              <a:rPr lang="en-US" dirty="0" err="1"/>
              <a:t>nhãn</a:t>
            </a:r>
            <a:r>
              <a:rPr lang="en-US" dirty="0"/>
              <a:t> </a:t>
            </a:r>
            <a:r>
              <a:rPr lang="en-US" dirty="0" err="1"/>
              <a:t>của</a:t>
            </a:r>
            <a:r>
              <a:rPr lang="en-US" dirty="0"/>
              <a:t> </a:t>
            </a:r>
            <a:r>
              <a:rPr lang="en-US" dirty="0" err="1"/>
              <a:t>đầu</a:t>
            </a:r>
            <a:r>
              <a:rPr lang="en-US" dirty="0"/>
              <a:t> </a:t>
            </a:r>
            <a:r>
              <a:rPr lang="en-US" dirty="0" err="1"/>
              <a:t>vào</a:t>
            </a:r>
            <a:r>
              <a:rPr lang="en-US" dirty="0"/>
              <a:t> </a:t>
            </a:r>
            <a:r>
              <a:rPr lang="en-US" dirty="0" err="1"/>
              <a:t>quá</a:t>
            </a:r>
            <a:r>
              <a:rPr lang="en-US" dirty="0"/>
              <a:t> </a:t>
            </a:r>
            <a:r>
              <a:rPr lang="en-US" dirty="0" err="1"/>
              <a:t>trình</a:t>
            </a:r>
            <a:r>
              <a:rPr lang="en-US" dirty="0"/>
              <a:t> train </a:t>
            </a:r>
            <a:r>
              <a:rPr lang="en-US" dirty="0" err="1"/>
              <a:t>thì</a:t>
            </a:r>
            <a:r>
              <a:rPr lang="en-US" dirty="0"/>
              <a:t> </a:t>
            </a:r>
            <a:r>
              <a:rPr lang="en-US" dirty="0" err="1"/>
              <a:t>sẽ</a:t>
            </a:r>
            <a:r>
              <a:rPr lang="en-US" dirty="0"/>
              <a:t> </a:t>
            </a:r>
            <a:r>
              <a:rPr lang="en-US" dirty="0" err="1"/>
              <a:t>tính</a:t>
            </a:r>
            <a:r>
              <a:rPr lang="en-US" dirty="0"/>
              <a:t> </a:t>
            </a:r>
            <a:r>
              <a:rPr lang="en-US" dirty="0" err="1"/>
              <a:t>toán</a:t>
            </a:r>
            <a:r>
              <a:rPr lang="en-US" dirty="0"/>
              <a:t> Entropy function </a:t>
            </a:r>
            <a:r>
              <a:rPr lang="en-US" dirty="0" err="1"/>
              <a:t>dựa</a:t>
            </a:r>
            <a:r>
              <a:rPr lang="en-US" dirty="0"/>
              <a:t> </a:t>
            </a:r>
            <a:r>
              <a:rPr lang="en-US" dirty="0" err="1"/>
              <a:t>trên</a:t>
            </a:r>
            <a:r>
              <a:rPr lang="en-US" dirty="0"/>
              <a:t> </a:t>
            </a:r>
            <a:r>
              <a:rPr lang="en-US" dirty="0" err="1"/>
              <a:t>cosin</a:t>
            </a:r>
            <a:r>
              <a:rPr lang="en-US" dirty="0"/>
              <a:t>.</a:t>
            </a: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pPr marL="0" indent="0" algn="ctr">
              <a:buNone/>
            </a:pPr>
            <a:endParaRPr lang="en-US" i="1" dirty="0">
              <a:latin typeface="Cambria Math" panose="02040503050406030204" pitchFamily="18" charset="0"/>
            </a:endParaRPr>
          </a:p>
          <a:p>
            <a:endParaRPr lang="en-US" dirty="0"/>
          </a:p>
          <a:p>
            <a:endParaRPr lang="en-US" dirty="0"/>
          </a:p>
        </p:txBody>
      </p:sp>
      <p:sp>
        <p:nvSpPr>
          <p:cNvPr id="4" name="Slide Number Placeholder 3">
            <a:extLst>
              <a:ext uri="{FF2B5EF4-FFF2-40B4-BE49-F238E27FC236}">
                <a16:creationId xmlns:a16="http://schemas.microsoft.com/office/drawing/2014/main" id="{3028F1AA-A9CD-EF43-B060-208390DB99AD}"/>
              </a:ext>
            </a:extLst>
          </p:cNvPr>
          <p:cNvSpPr>
            <a:spLocks noGrp="1"/>
          </p:cNvSpPr>
          <p:nvPr>
            <p:ph type="sldNum" sz="quarter" idx="12"/>
          </p:nvPr>
        </p:nvSpPr>
        <p:spPr/>
        <p:txBody>
          <a:bodyPr/>
          <a:lstStyle/>
          <a:p>
            <a:fld id="{20B7F220-0825-4B9B-9156-FF79F33775FE}" type="slidenum">
              <a:rPr lang="vi-VN" smtClean="0"/>
              <a:t>43</a:t>
            </a:fld>
            <a:endParaRPr lang="vi-VN"/>
          </a:p>
        </p:txBody>
      </p:sp>
    </p:spTree>
    <p:extLst>
      <p:ext uri="{BB962C8B-B14F-4D97-AF65-F5344CB8AC3E}">
        <p14:creationId xmlns:p14="http://schemas.microsoft.com/office/powerpoint/2010/main" val="3968403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13E6-3CA7-3049-B8B2-5EA53CCFB074}"/>
              </a:ext>
            </a:extLst>
          </p:cNvPr>
          <p:cNvSpPr>
            <a:spLocks noGrp="1"/>
          </p:cNvSpPr>
          <p:nvPr>
            <p:ph type="title"/>
          </p:nvPr>
        </p:nvSpPr>
        <p:spPr/>
        <p:txBody>
          <a:bodyPr/>
          <a:lstStyle/>
          <a:p>
            <a:r>
              <a:rPr lang="en-US" dirty="0"/>
              <a:t>XỬ LÝ NGÔN NGỮ TỰ NHIÊN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FE65BC7-A504-1E4A-8001-B74A404B829C}"/>
                  </a:ext>
                </a:extLst>
              </p:cNvPr>
              <p:cNvSpPr>
                <a:spLocks noGrp="1"/>
              </p:cNvSpPr>
              <p:nvPr>
                <p:ph idx="1"/>
              </p:nvPr>
            </p:nvSpPr>
            <p:spPr/>
            <p:txBody>
              <a:bodyPr/>
              <a:lstStyle/>
              <a:p>
                <a:pPr algn="just"/>
                <a:r>
                  <a:rPr lang="vi-VN" dirty="0"/>
                  <a:t>Đặt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 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  là các hình chiếu của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r>
                  <a:rPr lang="vi-VN" dirty="0"/>
                  <a:t>trong không gian nhúng được tính bởi hàm mạng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oMath>
                </a14:m>
                <a:r>
                  <a:rPr lang="en-US" dirty="0"/>
                  <a:t>, </a:t>
                </a:r>
                <a:r>
                  <a:rPr lang="vi-VN" dirty="0"/>
                  <a:t>năng lượng của mô hình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oMath>
                </a14:m>
                <a:r>
                  <a:rPr lang="en-US" dirty="0"/>
                  <a:t> </a:t>
                </a:r>
                <a:r>
                  <a:rPr lang="en-US" dirty="0" err="1"/>
                  <a:t>được</a:t>
                </a:r>
                <a:r>
                  <a:rPr lang="en-US" dirty="0"/>
                  <a:t> </a:t>
                </a:r>
                <a:r>
                  <a:rPr lang="en-US" dirty="0" err="1"/>
                  <a:t>tính</a:t>
                </a:r>
                <a:r>
                  <a:rPr lang="en-US" dirty="0"/>
                  <a:t> </a:t>
                </a:r>
                <a:r>
                  <a:rPr lang="en-US" dirty="0" err="1"/>
                  <a:t>bởi</a:t>
                </a:r>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𝐸</m:t>
                        </m:r>
                      </m:e>
                      <m:sub>
                        <m:r>
                          <a:rPr lang="vi-VN" i="1">
                            <a:latin typeface="Cambria Math" panose="02040503050406030204" pitchFamily="18" charset="0"/>
                          </a:rPr>
                          <m:t>𝑊</m:t>
                        </m:r>
                      </m:sub>
                    </m:sSub>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i="1">
                        <a:latin typeface="Cambria Math" panose="02040503050406030204" pitchFamily="18" charset="0"/>
                      </a:rPr>
                      <m:t>)= </m:t>
                    </m:r>
                    <m:f>
                      <m:fPr>
                        <m:ctrlPr>
                          <a:rPr lang="en-US" i="1">
                            <a:latin typeface="Cambria Math" panose="02040503050406030204" pitchFamily="18" charset="0"/>
                          </a:rPr>
                        </m:ctrlPr>
                      </m:fPr>
                      <m:num>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m:t>
                        </m:r>
                      </m:num>
                      <m:den>
                        <m:r>
                          <a:rPr lang="vi-VN" i="1">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r>
                          <a:rPr lang="vi-VN">
                            <a:latin typeface="Cambria Math" panose="02040503050406030204" pitchFamily="18" charset="0"/>
                          </a:rPr>
                          <m:t>)</m:t>
                        </m:r>
                        <m:r>
                          <a:rPr lang="vi-VN" i="1">
                            <a:latin typeface="Cambria Math" panose="02040503050406030204" pitchFamily="18" charset="0"/>
                          </a:rPr>
                          <m:t>|| || </m:t>
                        </m:r>
                        <m:sSub>
                          <m:sSubPr>
                            <m:ctrlPr>
                              <a:rPr lang="en-US" i="1">
                                <a:latin typeface="Cambria Math" panose="02040503050406030204" pitchFamily="18" charset="0"/>
                              </a:rPr>
                            </m:ctrlPr>
                          </m:sSubPr>
                          <m:e>
                            <m:r>
                              <a:rPr lang="vi-VN" i="1">
                                <a:latin typeface="Cambria Math" panose="02040503050406030204" pitchFamily="18" charset="0"/>
                              </a:rPr>
                              <m:t>𝑓</m:t>
                            </m:r>
                          </m:e>
                          <m:sub>
                            <m:r>
                              <a:rPr lang="vi-VN" i="1">
                                <a:latin typeface="Cambria Math" panose="02040503050406030204" pitchFamily="18" charset="0"/>
                              </a:rPr>
                              <m:t>𝑊</m:t>
                            </m:r>
                          </m:sub>
                        </m:sSub>
                        <m:r>
                          <a:rPr lang="vi-VN">
                            <a:latin typeface="Cambria Math" panose="02040503050406030204" pitchFamily="18" charset="0"/>
                          </a:rPr>
                          <m:t>(</m:t>
                        </m:r>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r>
                          <a:rPr lang="vi-VN">
                            <a:latin typeface="Cambria Math" panose="02040503050406030204" pitchFamily="18" charset="0"/>
                          </a:rPr>
                          <m:t>)</m:t>
                        </m:r>
                        <m:r>
                          <a:rPr lang="vi-VN" i="1">
                            <a:latin typeface="Cambria Math" panose="02040503050406030204" pitchFamily="18" charset="0"/>
                          </a:rPr>
                          <m:t> ||</m:t>
                        </m:r>
                      </m:den>
                    </m:f>
                  </m:oMath>
                </a14:m>
                <a:endParaRPr lang="en-US" dirty="0"/>
              </a:p>
              <a:p>
                <a:pPr algn="just"/>
                <a:r>
                  <a:rPr lang="en-US" dirty="0" err="1"/>
                  <a:t>Những</a:t>
                </a:r>
                <a:r>
                  <a:rPr lang="en-US" dirty="0"/>
                  <a:t> </a:t>
                </a:r>
                <a:r>
                  <a:rPr lang="en-US" dirty="0" err="1"/>
                  <a:t>câu</a:t>
                </a:r>
                <a:r>
                  <a:rPr lang="en-US" dirty="0"/>
                  <a:t> </a:t>
                </a:r>
                <a:r>
                  <a:rPr lang="en-US" dirty="0" err="1"/>
                  <a:t>có</a:t>
                </a:r>
                <a:r>
                  <a:rPr lang="en-US" dirty="0"/>
                  <a:t> </a:t>
                </a:r>
                <a:r>
                  <a:rPr lang="en-US" dirty="0" err="1"/>
                  <a:t>ý</a:t>
                </a:r>
                <a:r>
                  <a:rPr lang="en-US" dirty="0"/>
                  <a:t> </a:t>
                </a:r>
                <a:r>
                  <a:rPr lang="en-US" dirty="0" err="1"/>
                  <a:t>nghĩa</a:t>
                </a:r>
                <a:r>
                  <a:rPr lang="en-US" dirty="0"/>
                  <a:t> </a:t>
                </a:r>
                <a:r>
                  <a:rPr lang="en-US" dirty="0" err="1"/>
                  <a:t>tương</a:t>
                </a:r>
                <a:r>
                  <a:rPr lang="en-US" dirty="0"/>
                  <a:t> </a:t>
                </a:r>
                <a:r>
                  <a:rPr lang="en-US" dirty="0" err="1"/>
                  <a:t>tự</a:t>
                </a:r>
                <a:r>
                  <a:rPr lang="en-US" dirty="0"/>
                  <a:t> </a:t>
                </a:r>
                <a:r>
                  <a:rPr lang="en-US" dirty="0" err="1"/>
                  <a:t>khoảng</a:t>
                </a:r>
                <a:r>
                  <a:rPr lang="en-US" dirty="0"/>
                  <a:t> </a:t>
                </a:r>
                <a:r>
                  <a:rPr lang="en-US" dirty="0" err="1"/>
                  <a:t>cách</a:t>
                </a:r>
                <a:r>
                  <a:rPr lang="en-US" dirty="0"/>
                  <a:t> </a:t>
                </a:r>
                <a:r>
                  <a:rPr lang="en-US" dirty="0" err="1"/>
                  <a:t>giữa</a:t>
                </a:r>
                <a:r>
                  <a:rPr lang="en-US" dirty="0"/>
                  <a:t>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1</m:t>
                        </m:r>
                      </m:sub>
                    </m:sSub>
                  </m:oMath>
                </a14:m>
                <a:r>
                  <a:rPr lang="vi-VN" dirty="0"/>
                  <a:t>và </a:t>
                </a:r>
                <a14:m>
                  <m:oMath xmlns:m="http://schemas.openxmlformats.org/officeDocument/2006/math">
                    <m:sSub>
                      <m:sSubPr>
                        <m:ctrlPr>
                          <a:rPr lang="en-US" i="1">
                            <a:latin typeface="Cambria Math" panose="02040503050406030204" pitchFamily="18" charset="0"/>
                          </a:rPr>
                        </m:ctrlPr>
                      </m:sSubPr>
                      <m:e>
                        <m:r>
                          <a:rPr lang="vi-VN" i="1">
                            <a:latin typeface="Cambria Math" panose="02040503050406030204" pitchFamily="18" charset="0"/>
                          </a:rPr>
                          <m:t>𝑥</m:t>
                        </m:r>
                      </m:e>
                      <m:sub>
                        <m:r>
                          <a:rPr lang="vi-VN" i="1">
                            <a:latin typeface="Cambria Math" panose="02040503050406030204" pitchFamily="18" charset="0"/>
                          </a:rPr>
                          <m:t>2</m:t>
                        </m:r>
                      </m:sub>
                    </m:sSub>
                  </m:oMath>
                </a14:m>
                <a:endParaRPr lang="en-US" dirty="0"/>
              </a:p>
              <a:p>
                <a:pPr lvl="1" algn="just"/>
                <a:r>
                  <a:rPr lang="en-US" dirty="0" err="1"/>
                  <a:t>Tương</a:t>
                </a:r>
                <a:r>
                  <a:rPr lang="en-US" dirty="0"/>
                  <a:t> </a:t>
                </a:r>
                <a:r>
                  <a:rPr lang="en-US" dirty="0" err="1"/>
                  <a:t>tự</a:t>
                </a:r>
                <a:r>
                  <a:rPr lang="en-US" dirty="0"/>
                  <a:t> </a:t>
                </a:r>
                <a:r>
                  <a:rPr lang="en-US" dirty="0" err="1"/>
                  <a:t>nhau</a:t>
                </a:r>
                <a:r>
                  <a:rPr lang="en-US" dirty="0"/>
                  <a:t> </a:t>
                </a:r>
                <a:r>
                  <a:rPr lang="en-US" dirty="0" err="1"/>
                  <a:t>thì</a:t>
                </a:r>
                <a:r>
                  <a:rPr lang="en-US" dirty="0"/>
                  <a:t> </a:t>
                </a:r>
                <a:r>
                  <a:rPr lang="en-US" dirty="0" err="1"/>
                  <a:t>khoảng</a:t>
                </a:r>
                <a:r>
                  <a:rPr lang="en-US" dirty="0"/>
                  <a:t> </a:t>
                </a:r>
                <a:r>
                  <a:rPr lang="en-US" dirty="0" err="1"/>
                  <a:t>cách</a:t>
                </a:r>
                <a:r>
                  <a:rPr lang="en-US" dirty="0"/>
                  <a:t> </a:t>
                </a:r>
                <a:r>
                  <a:rPr lang="en-US" dirty="0" err="1"/>
                  <a:t>đạt</a:t>
                </a:r>
                <a:r>
                  <a:rPr lang="en-US" dirty="0"/>
                  <a:t> </a:t>
                </a:r>
                <a:r>
                  <a:rPr lang="en-US" dirty="0" err="1"/>
                  <a:t>giá</a:t>
                </a:r>
                <a:r>
                  <a:rPr lang="en-US" dirty="0"/>
                  <a:t> </a:t>
                </a:r>
                <a:r>
                  <a:rPr lang="en-US" dirty="0" err="1"/>
                  <a:t>trị</a:t>
                </a:r>
                <a:r>
                  <a:rPr lang="en-US" dirty="0"/>
                  <a:t> </a:t>
                </a:r>
                <a:r>
                  <a:rPr lang="en-US" dirty="0" err="1"/>
                  <a:t>nhỏ</a:t>
                </a:r>
                <a:r>
                  <a:rPr lang="en-US" dirty="0"/>
                  <a:t> </a:t>
                </a:r>
                <a:r>
                  <a:rPr lang="en-US" dirty="0" err="1"/>
                  <a:t>nhất</a:t>
                </a:r>
                <a:r>
                  <a:rPr lang="en-US" dirty="0"/>
                  <a:t>.</a:t>
                </a:r>
              </a:p>
              <a:p>
                <a:pPr lvl="1" algn="just"/>
                <a:r>
                  <a:rPr lang="en-US" dirty="0" err="1"/>
                  <a:t>Không</a:t>
                </a:r>
                <a:r>
                  <a:rPr lang="en-US" dirty="0"/>
                  <a:t> </a:t>
                </a:r>
                <a:r>
                  <a:rPr lang="en-US" dirty="0" err="1"/>
                  <a:t>tương</a:t>
                </a:r>
                <a:r>
                  <a:rPr lang="en-US" dirty="0"/>
                  <a:t> </a:t>
                </a:r>
                <a:r>
                  <a:rPr lang="en-US" dirty="0" err="1"/>
                  <a:t>tự</a:t>
                </a:r>
                <a:r>
                  <a:rPr lang="en-US" dirty="0"/>
                  <a:t> </a:t>
                </a:r>
                <a:r>
                  <a:rPr lang="en-US" dirty="0" err="1"/>
                  <a:t>nhau</a:t>
                </a:r>
                <a:r>
                  <a:rPr lang="en-US" dirty="0"/>
                  <a:t> </a:t>
                </a:r>
                <a:r>
                  <a:rPr lang="en-US" dirty="0" err="1"/>
                  <a:t>thì</a:t>
                </a:r>
                <a:r>
                  <a:rPr lang="en-US" dirty="0"/>
                  <a:t> </a:t>
                </a:r>
                <a:r>
                  <a:rPr lang="en-US" dirty="0" err="1"/>
                  <a:t>khoảng</a:t>
                </a:r>
                <a:r>
                  <a:rPr lang="en-US" dirty="0"/>
                  <a:t> </a:t>
                </a:r>
                <a:r>
                  <a:rPr lang="en-US" dirty="0" err="1"/>
                  <a:t>cách</a:t>
                </a:r>
                <a:r>
                  <a:rPr lang="en-US" dirty="0"/>
                  <a:t> </a:t>
                </a:r>
                <a:r>
                  <a:rPr lang="en-US" dirty="0" err="1"/>
                  <a:t>đạt</a:t>
                </a:r>
                <a:r>
                  <a:rPr lang="en-US" dirty="0"/>
                  <a:t> </a:t>
                </a:r>
                <a:r>
                  <a:rPr lang="en-US" dirty="0" err="1"/>
                  <a:t>giá</a:t>
                </a:r>
                <a:r>
                  <a:rPr lang="en-US" dirty="0"/>
                  <a:t> </a:t>
                </a:r>
                <a:r>
                  <a:rPr lang="en-US" dirty="0" err="1"/>
                  <a:t>trị</a:t>
                </a:r>
                <a:r>
                  <a:rPr lang="en-US" dirty="0"/>
                  <a:t> </a:t>
                </a:r>
                <a:r>
                  <a:rPr lang="en-US" dirty="0" err="1"/>
                  <a:t>lớn</a:t>
                </a:r>
                <a:r>
                  <a:rPr lang="en-US" dirty="0"/>
                  <a:t> </a:t>
                </a:r>
                <a:r>
                  <a:rPr lang="en-US" dirty="0" err="1"/>
                  <a:t>nhất</a:t>
                </a:r>
                <a:r>
                  <a:rPr lang="en-US" dirty="0"/>
                  <a:t>.</a:t>
                </a:r>
              </a:p>
              <a:p>
                <a:pPr algn="just"/>
                <a:endParaRPr lang="en-US" dirty="0"/>
              </a:p>
            </p:txBody>
          </p:sp>
        </mc:Choice>
        <mc:Fallback>
          <p:sp>
            <p:nvSpPr>
              <p:cNvPr id="3" name="Content Placeholder 2">
                <a:extLst>
                  <a:ext uri="{FF2B5EF4-FFF2-40B4-BE49-F238E27FC236}">
                    <a16:creationId xmlns:a16="http://schemas.microsoft.com/office/drawing/2014/main" id="{5FE65BC7-A504-1E4A-8001-B74A404B829C}"/>
                  </a:ext>
                </a:extLst>
              </p:cNvPr>
              <p:cNvSpPr>
                <a:spLocks noGrp="1" noRot="1" noChangeAspect="1" noMove="1" noResize="1" noEditPoints="1" noAdjustHandles="1" noChangeArrowheads="1" noChangeShapeType="1" noTextEdit="1"/>
              </p:cNvSpPr>
              <p:nvPr>
                <p:ph idx="1"/>
              </p:nvPr>
            </p:nvSpPr>
            <p:spPr>
              <a:blipFill>
                <a:blip r:embed="rId2"/>
                <a:stretch>
                  <a:fillRect l="-772" t="-840" r="-15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DD1AB31-3EC0-9948-8C2E-0A39C4DD5B5A}"/>
              </a:ext>
            </a:extLst>
          </p:cNvPr>
          <p:cNvSpPr>
            <a:spLocks noGrp="1"/>
          </p:cNvSpPr>
          <p:nvPr>
            <p:ph type="sldNum" sz="quarter" idx="12"/>
          </p:nvPr>
        </p:nvSpPr>
        <p:spPr/>
        <p:txBody>
          <a:bodyPr/>
          <a:lstStyle/>
          <a:p>
            <a:fld id="{20B7F220-0825-4B9B-9156-FF79F33775FE}" type="slidenum">
              <a:rPr lang="vi-VN" smtClean="0"/>
              <a:t>44</a:t>
            </a:fld>
            <a:endParaRPr lang="vi-VN"/>
          </a:p>
        </p:txBody>
      </p:sp>
    </p:spTree>
    <p:extLst>
      <p:ext uri="{BB962C8B-B14F-4D97-AF65-F5344CB8AC3E}">
        <p14:creationId xmlns:p14="http://schemas.microsoft.com/office/powerpoint/2010/main" val="1542734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5437744-E6B2-E943-B738-E10B508CE5B9}"/>
              </a:ext>
            </a:extLst>
          </p:cNvPr>
          <p:cNvSpPr/>
          <p:nvPr/>
        </p:nvSpPr>
        <p:spPr>
          <a:xfrm>
            <a:off x="5421287" y="1852308"/>
            <a:ext cx="3542717" cy="4576959"/>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algn="ctr"/>
            <a:r>
              <a:rPr lang="vi-VN" dirty="0"/>
              <a:t>Xử lý ngôn ngữ tự nhiên</a:t>
            </a:r>
            <a:endParaRPr lang="en-US" dirty="0"/>
          </a:p>
        </p:txBody>
      </p:sp>
      <p:sp>
        <p:nvSpPr>
          <p:cNvPr id="2" name="Title 1">
            <a:extLst>
              <a:ext uri="{FF2B5EF4-FFF2-40B4-BE49-F238E27FC236}">
                <a16:creationId xmlns:a16="http://schemas.microsoft.com/office/drawing/2014/main" id="{E802844A-82FF-AB44-85D9-BFE0D60995FF}"/>
              </a:ext>
            </a:extLst>
          </p:cNvPr>
          <p:cNvSpPr>
            <a:spLocks noGrp="1"/>
          </p:cNvSpPr>
          <p:nvPr>
            <p:ph type="title"/>
          </p:nvPr>
        </p:nvSpPr>
        <p:spPr>
          <a:xfrm>
            <a:off x="1066800" y="189707"/>
            <a:ext cx="8229600" cy="1143000"/>
          </a:xfrm>
        </p:spPr>
        <p:txBody>
          <a:bodyPr/>
          <a:lstStyle/>
          <a:p>
            <a:r>
              <a:rPr lang="en-US" dirty="0"/>
              <a:t>MÔ HÌNH KIỂM TRA</a:t>
            </a:r>
          </a:p>
        </p:txBody>
      </p:sp>
      <p:sp>
        <p:nvSpPr>
          <p:cNvPr id="4" name="Slide Number Placeholder 3">
            <a:extLst>
              <a:ext uri="{FF2B5EF4-FFF2-40B4-BE49-F238E27FC236}">
                <a16:creationId xmlns:a16="http://schemas.microsoft.com/office/drawing/2014/main" id="{54536BC3-FFAE-0344-9257-9DB1C2D607D7}"/>
              </a:ext>
            </a:extLst>
          </p:cNvPr>
          <p:cNvSpPr>
            <a:spLocks noGrp="1"/>
          </p:cNvSpPr>
          <p:nvPr>
            <p:ph type="sldNum" sz="quarter" idx="12"/>
          </p:nvPr>
        </p:nvSpPr>
        <p:spPr/>
        <p:txBody>
          <a:bodyPr/>
          <a:lstStyle/>
          <a:p>
            <a:fld id="{20B7F220-0825-4B9B-9156-FF79F33775FE}" type="slidenum">
              <a:rPr lang="vi-VN" smtClean="0"/>
              <a:t>45</a:t>
            </a:fld>
            <a:endParaRPr lang="vi-VN"/>
          </a:p>
        </p:txBody>
      </p:sp>
      <p:sp>
        <p:nvSpPr>
          <p:cNvPr id="5" name="Slide Number Placeholder 3">
            <a:extLst>
              <a:ext uri="{FF2B5EF4-FFF2-40B4-BE49-F238E27FC236}">
                <a16:creationId xmlns:a16="http://schemas.microsoft.com/office/drawing/2014/main" id="{C4F37254-A747-BA4F-8C0E-CC96B5CA8ED0}"/>
              </a:ext>
            </a:extLst>
          </p:cNvPr>
          <p:cNvSpPr txBox="1">
            <a:spLocks/>
          </p:cNvSpPr>
          <p:nvPr/>
        </p:nvSpPr>
        <p:spPr>
          <a:xfrm>
            <a:off x="6553200" y="6356362"/>
            <a:ext cx="2133600" cy="365125"/>
          </a:xfrm>
          <a:prstGeom prst="rect">
            <a:avLst/>
          </a:prstGeom>
        </p:spPr>
        <p:txBody>
          <a:bodyPr vert="horz" lIns="91440" tIns="45720" rIns="91440" bIns="45720" rtlCol="0" anchor="ctr"/>
          <a:lstStyle>
            <a:defPPr>
              <a:defRPr lang="vi-V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B7F220-0825-4B9B-9156-FF79F33775FE}" type="slidenum">
              <a:rPr lang="vi-VN" smtClean="0"/>
              <a:pPr/>
              <a:t>45</a:t>
            </a:fld>
            <a:endParaRPr lang="vi-VN"/>
          </a:p>
        </p:txBody>
      </p:sp>
      <p:sp>
        <p:nvSpPr>
          <p:cNvPr id="7" name="Rectangle 6">
            <a:extLst>
              <a:ext uri="{FF2B5EF4-FFF2-40B4-BE49-F238E27FC236}">
                <a16:creationId xmlns:a16="http://schemas.microsoft.com/office/drawing/2014/main" id="{2A389002-DEEB-DE43-9ADE-172D1BDA0135}"/>
              </a:ext>
            </a:extLst>
          </p:cNvPr>
          <p:cNvSpPr/>
          <p:nvPr/>
        </p:nvSpPr>
        <p:spPr>
          <a:xfrm>
            <a:off x="284270" y="1852308"/>
            <a:ext cx="2129589" cy="538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Câu đầu vào</a:t>
            </a:r>
            <a:endParaRPr lang="en-US" dirty="0"/>
          </a:p>
        </p:txBody>
      </p:sp>
      <p:sp>
        <p:nvSpPr>
          <p:cNvPr id="8" name="Rectangle 7">
            <a:extLst>
              <a:ext uri="{FF2B5EF4-FFF2-40B4-BE49-F238E27FC236}">
                <a16:creationId xmlns:a16="http://schemas.microsoft.com/office/drawing/2014/main" id="{3B844B2F-866F-D449-9377-329EAE87219D}"/>
              </a:ext>
            </a:extLst>
          </p:cNvPr>
          <p:cNvSpPr/>
          <p:nvPr/>
        </p:nvSpPr>
        <p:spPr>
          <a:xfrm>
            <a:off x="179996" y="2661219"/>
            <a:ext cx="4644190" cy="1407701"/>
          </a:xfrm>
          <a:prstGeom prst="rect">
            <a:avLst/>
          </a:prstGeom>
        </p:spPr>
        <p:style>
          <a:lnRef idx="2">
            <a:schemeClr val="accent2"/>
          </a:lnRef>
          <a:fillRef idx="1">
            <a:schemeClr val="lt1"/>
          </a:fillRef>
          <a:effectRef idx="0">
            <a:schemeClr val="accent2"/>
          </a:effectRef>
          <a:fontRef idx="minor">
            <a:schemeClr val="dk1"/>
          </a:fontRef>
        </p:style>
        <p:txBody>
          <a:bodyPr rtlCol="0" anchor="b"/>
          <a:lstStyle/>
          <a:p>
            <a:pPr algn="ctr"/>
            <a:r>
              <a:rPr lang="vi-VN" dirty="0"/>
              <a:t>Quá trình tiền xử lý câu</a:t>
            </a:r>
            <a:endParaRPr lang="en-US" dirty="0"/>
          </a:p>
        </p:txBody>
      </p:sp>
      <p:sp>
        <p:nvSpPr>
          <p:cNvPr id="9" name="Rectangle 8">
            <a:extLst>
              <a:ext uri="{FF2B5EF4-FFF2-40B4-BE49-F238E27FC236}">
                <a16:creationId xmlns:a16="http://schemas.microsoft.com/office/drawing/2014/main" id="{8C2D11CA-8225-CE46-9473-B911D28ACC0E}"/>
              </a:ext>
            </a:extLst>
          </p:cNvPr>
          <p:cNvSpPr/>
          <p:nvPr/>
        </p:nvSpPr>
        <p:spPr>
          <a:xfrm>
            <a:off x="284270" y="2805602"/>
            <a:ext cx="1155031"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Tokenizer</a:t>
            </a:r>
          </a:p>
        </p:txBody>
      </p:sp>
      <p:sp>
        <p:nvSpPr>
          <p:cNvPr id="10" name="Rectangle 9">
            <a:extLst>
              <a:ext uri="{FF2B5EF4-FFF2-40B4-BE49-F238E27FC236}">
                <a16:creationId xmlns:a16="http://schemas.microsoft.com/office/drawing/2014/main" id="{8B42DAFF-EB7B-224C-9436-1E29EFD77CF7}"/>
              </a:ext>
            </a:extLst>
          </p:cNvPr>
          <p:cNvSpPr/>
          <p:nvPr/>
        </p:nvSpPr>
        <p:spPr>
          <a:xfrm>
            <a:off x="1575662" y="2802835"/>
            <a:ext cx="1515973" cy="9013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Chuyển đổi word to vector</a:t>
            </a:r>
            <a:endParaRPr lang="en-US" dirty="0"/>
          </a:p>
        </p:txBody>
      </p:sp>
      <p:sp>
        <p:nvSpPr>
          <p:cNvPr id="11" name="Rectangle 10">
            <a:extLst>
              <a:ext uri="{FF2B5EF4-FFF2-40B4-BE49-F238E27FC236}">
                <a16:creationId xmlns:a16="http://schemas.microsoft.com/office/drawing/2014/main" id="{1749FC58-0513-C442-83C4-EA598E7BF6C6}"/>
              </a:ext>
            </a:extLst>
          </p:cNvPr>
          <p:cNvSpPr/>
          <p:nvPr/>
        </p:nvSpPr>
        <p:spPr>
          <a:xfrm>
            <a:off x="3151800" y="2787547"/>
            <a:ext cx="1515973" cy="916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Mapping từ trong câu với bộ từ điển</a:t>
            </a:r>
            <a:endParaRPr lang="en-US" dirty="0"/>
          </a:p>
        </p:txBody>
      </p:sp>
      <p:sp>
        <p:nvSpPr>
          <p:cNvPr id="13" name="Rectangle 12">
            <a:extLst>
              <a:ext uri="{FF2B5EF4-FFF2-40B4-BE49-F238E27FC236}">
                <a16:creationId xmlns:a16="http://schemas.microsoft.com/office/drawing/2014/main" id="{DE586DB5-975E-F74A-A853-1763A78E8DB7}"/>
              </a:ext>
            </a:extLst>
          </p:cNvPr>
          <p:cNvSpPr/>
          <p:nvPr/>
        </p:nvSpPr>
        <p:spPr>
          <a:xfrm>
            <a:off x="2708954" y="1855107"/>
            <a:ext cx="2129589" cy="560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Mô hình word to vector pretrained</a:t>
            </a:r>
            <a:endParaRPr lang="en-US" dirty="0"/>
          </a:p>
        </p:txBody>
      </p:sp>
      <p:cxnSp>
        <p:nvCxnSpPr>
          <p:cNvPr id="15" name="Straight Arrow Connector 14">
            <a:extLst>
              <a:ext uri="{FF2B5EF4-FFF2-40B4-BE49-F238E27FC236}">
                <a16:creationId xmlns:a16="http://schemas.microsoft.com/office/drawing/2014/main" id="{CAAAA677-7772-DB42-B25D-A257082C5340}"/>
              </a:ext>
            </a:extLst>
          </p:cNvPr>
          <p:cNvCxnSpPr>
            <a:stCxn id="7" idx="2"/>
            <a:endCxn id="8" idx="0"/>
          </p:cNvCxnSpPr>
          <p:nvPr/>
        </p:nvCxnSpPr>
        <p:spPr>
          <a:xfrm>
            <a:off x="1349065" y="2391214"/>
            <a:ext cx="1153026" cy="270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8986EC-0106-CB41-A29D-67641B1005E4}"/>
              </a:ext>
            </a:extLst>
          </p:cNvPr>
          <p:cNvCxnSpPr>
            <a:cxnSpLocks/>
            <a:stCxn id="13" idx="2"/>
            <a:endCxn id="8" idx="0"/>
          </p:cNvCxnSpPr>
          <p:nvPr/>
        </p:nvCxnSpPr>
        <p:spPr>
          <a:xfrm flipH="1">
            <a:off x="2502091" y="2415572"/>
            <a:ext cx="1271658" cy="245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07BE06B-EA15-4D4F-AFBE-BC819CA2AE9C}"/>
              </a:ext>
            </a:extLst>
          </p:cNvPr>
          <p:cNvGrpSpPr/>
          <p:nvPr/>
        </p:nvGrpSpPr>
        <p:grpSpPr>
          <a:xfrm>
            <a:off x="5954094" y="2250513"/>
            <a:ext cx="2616370" cy="1342919"/>
            <a:chOff x="5754941" y="4635349"/>
            <a:chExt cx="2616370" cy="1342919"/>
          </a:xfrm>
        </p:grpSpPr>
        <p:sp>
          <p:nvSpPr>
            <p:cNvPr id="23" name="Rectangle 22">
              <a:extLst>
                <a:ext uri="{FF2B5EF4-FFF2-40B4-BE49-F238E27FC236}">
                  <a16:creationId xmlns:a16="http://schemas.microsoft.com/office/drawing/2014/main" id="{1550068A-A902-B24D-8912-08353F7F5274}"/>
                </a:ext>
              </a:extLst>
            </p:cNvPr>
            <p:cNvSpPr/>
            <p:nvPr/>
          </p:nvSpPr>
          <p:spPr>
            <a:xfrm>
              <a:off x="5754941" y="4635349"/>
              <a:ext cx="2616370" cy="1342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Long Short Term Memory </a:t>
              </a:r>
              <a:endParaRPr lang="en-US" dirty="0"/>
            </a:p>
          </p:txBody>
        </p:sp>
        <p:cxnSp>
          <p:nvCxnSpPr>
            <p:cNvPr id="24" name="Straight Arrow Connector 23">
              <a:extLst>
                <a:ext uri="{FF2B5EF4-FFF2-40B4-BE49-F238E27FC236}">
                  <a16:creationId xmlns:a16="http://schemas.microsoft.com/office/drawing/2014/main" id="{96F7C1E2-3A98-C04F-83DD-D11D28443048}"/>
                </a:ext>
              </a:extLst>
            </p:cNvPr>
            <p:cNvCxnSpPr>
              <a:cxnSpLocks/>
            </p:cNvCxnSpPr>
            <p:nvPr/>
          </p:nvCxnSpPr>
          <p:spPr>
            <a:xfrm flipH="1" flipV="1">
              <a:off x="7378615" y="5306809"/>
              <a:ext cx="243391" cy="2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49BEB6C5-9008-3C44-82DC-7BEF36E2BBB2}"/>
              </a:ext>
            </a:extLst>
          </p:cNvPr>
          <p:cNvSpPr/>
          <p:nvPr/>
        </p:nvSpPr>
        <p:spPr>
          <a:xfrm>
            <a:off x="1925578" y="4958563"/>
            <a:ext cx="1660358" cy="93115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Mô hình huấn luyện</a:t>
            </a:r>
            <a:endParaRPr lang="en-US" dirty="0"/>
          </a:p>
        </p:txBody>
      </p:sp>
      <p:cxnSp>
        <p:nvCxnSpPr>
          <p:cNvPr id="40" name="Straight Arrow Connector 39">
            <a:extLst>
              <a:ext uri="{FF2B5EF4-FFF2-40B4-BE49-F238E27FC236}">
                <a16:creationId xmlns:a16="http://schemas.microsoft.com/office/drawing/2014/main" id="{B445ACDF-38E0-6743-971D-0458FCB7C118}"/>
              </a:ext>
            </a:extLst>
          </p:cNvPr>
          <p:cNvCxnSpPr>
            <a:cxnSpLocks/>
          </p:cNvCxnSpPr>
          <p:nvPr/>
        </p:nvCxnSpPr>
        <p:spPr>
          <a:xfrm flipV="1">
            <a:off x="4804134" y="3347785"/>
            <a:ext cx="591271" cy="7769"/>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
        <p:nvSpPr>
          <p:cNvPr id="6" name="Rectangle 5">
            <a:extLst>
              <a:ext uri="{FF2B5EF4-FFF2-40B4-BE49-F238E27FC236}">
                <a16:creationId xmlns:a16="http://schemas.microsoft.com/office/drawing/2014/main" id="{371C3822-2E30-F04C-8B22-DD990D99EB7A}"/>
              </a:ext>
            </a:extLst>
          </p:cNvPr>
          <p:cNvSpPr/>
          <p:nvPr/>
        </p:nvSpPr>
        <p:spPr>
          <a:xfrm>
            <a:off x="5954094" y="3941229"/>
            <a:ext cx="2616371" cy="1864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Không</a:t>
            </a:r>
            <a:r>
              <a:rPr lang="en-US" dirty="0"/>
              <a:t> </a:t>
            </a:r>
            <a:r>
              <a:rPr lang="en-US" dirty="0" err="1"/>
              <a:t>gian</a:t>
            </a:r>
            <a:r>
              <a:rPr lang="en-US" dirty="0"/>
              <a:t> </a:t>
            </a:r>
            <a:r>
              <a:rPr lang="en-US" dirty="0" err="1"/>
              <a:t>nhúng</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các</a:t>
            </a:r>
            <a:r>
              <a:rPr lang="en-US" dirty="0"/>
              <a:t> </a:t>
            </a:r>
            <a:r>
              <a:rPr lang="en-US" dirty="0" err="1"/>
              <a:t>lân</a:t>
            </a:r>
            <a:r>
              <a:rPr lang="en-US" dirty="0"/>
              <a:t> </a:t>
            </a:r>
            <a:r>
              <a:rPr lang="en-US" dirty="0" err="1"/>
              <a:t>cận</a:t>
            </a:r>
            <a:r>
              <a:rPr lang="en-US" dirty="0"/>
              <a:t> </a:t>
            </a:r>
            <a:r>
              <a:rPr lang="en-US" dirty="0" err="1"/>
              <a:t>của</a:t>
            </a:r>
            <a:r>
              <a:rPr lang="en-US" dirty="0"/>
              <a:t> </a:t>
            </a:r>
            <a:r>
              <a:rPr lang="en-US" dirty="0" err="1"/>
              <a:t>của</a:t>
            </a:r>
            <a:r>
              <a:rPr lang="en-US" dirty="0"/>
              <a:t> 2 </a:t>
            </a:r>
            <a:r>
              <a:rPr lang="en-US" dirty="0" err="1"/>
              <a:t>câu</a:t>
            </a:r>
            <a:r>
              <a:rPr lang="en-US" dirty="0"/>
              <a:t> </a:t>
            </a:r>
            <a:r>
              <a:rPr lang="en-US" dirty="0" err="1"/>
              <a:t>có</a:t>
            </a:r>
            <a:r>
              <a:rPr lang="en-US" dirty="0"/>
              <a:t> </a:t>
            </a:r>
            <a:r>
              <a:rPr lang="en-US" dirty="0" err="1"/>
              <a:t>mối</a:t>
            </a:r>
            <a:r>
              <a:rPr lang="en-US" dirty="0"/>
              <a:t> </a:t>
            </a:r>
            <a:r>
              <a:rPr lang="en-US" dirty="0" err="1"/>
              <a:t>liên</a:t>
            </a:r>
            <a:r>
              <a:rPr lang="en-US" dirty="0"/>
              <a:t> </a:t>
            </a:r>
            <a:r>
              <a:rPr lang="en-US" dirty="0" err="1"/>
              <a:t>quan</a:t>
            </a:r>
            <a:r>
              <a:rPr lang="en-US" dirty="0"/>
              <a:t> </a:t>
            </a:r>
            <a:r>
              <a:rPr lang="en-US" dirty="0" err="1"/>
              <a:t>gì</a:t>
            </a:r>
            <a:r>
              <a:rPr lang="en-US" dirty="0"/>
              <a:t> </a:t>
            </a:r>
            <a:r>
              <a:rPr lang="en-US" dirty="0" err="1"/>
              <a:t>nhau</a:t>
            </a:r>
            <a:r>
              <a:rPr lang="en-US" dirty="0"/>
              <a:t> hay </a:t>
            </a:r>
            <a:r>
              <a:rPr lang="en-US" dirty="0" err="1"/>
              <a:t>không</a:t>
            </a:r>
            <a:r>
              <a:rPr lang="en-US" dirty="0"/>
              <a:t> ?</a:t>
            </a:r>
          </a:p>
        </p:txBody>
      </p:sp>
      <p:cxnSp>
        <p:nvCxnSpPr>
          <p:cNvPr id="21" name="Straight Arrow Connector 20">
            <a:extLst>
              <a:ext uri="{FF2B5EF4-FFF2-40B4-BE49-F238E27FC236}">
                <a16:creationId xmlns:a16="http://schemas.microsoft.com/office/drawing/2014/main" id="{191F09F7-553B-D641-8088-FB646E11B77A}"/>
              </a:ext>
            </a:extLst>
          </p:cNvPr>
          <p:cNvCxnSpPr>
            <a:cxnSpLocks/>
            <a:stCxn id="28" idx="3"/>
          </p:cNvCxnSpPr>
          <p:nvPr/>
        </p:nvCxnSpPr>
        <p:spPr>
          <a:xfrm>
            <a:off x="3585936" y="5424141"/>
            <a:ext cx="1799726" cy="0"/>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cxnSp>
        <p:nvCxnSpPr>
          <p:cNvPr id="33" name="Straight Arrow Connector 32">
            <a:extLst>
              <a:ext uri="{FF2B5EF4-FFF2-40B4-BE49-F238E27FC236}">
                <a16:creationId xmlns:a16="http://schemas.microsoft.com/office/drawing/2014/main" id="{A74EF374-FF34-AC4A-B925-EAE5A99E0E54}"/>
              </a:ext>
            </a:extLst>
          </p:cNvPr>
          <p:cNvCxnSpPr>
            <a:cxnSpLocks/>
            <a:stCxn id="23" idx="2"/>
          </p:cNvCxnSpPr>
          <p:nvPr/>
        </p:nvCxnSpPr>
        <p:spPr>
          <a:xfrm>
            <a:off x="7262279" y="3593432"/>
            <a:ext cx="0" cy="335363"/>
          </a:xfrm>
          <a:prstGeom prst="straightConnector1">
            <a:avLst/>
          </a:prstGeom>
          <a:ln w="63500">
            <a:solidFill>
              <a:srgbClr val="00B05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00871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E8EB-7292-804E-9BBF-01480B406CA2}"/>
              </a:ext>
            </a:extLst>
          </p:cNvPr>
          <p:cNvSpPr>
            <a:spLocks noGrp="1"/>
          </p:cNvSpPr>
          <p:nvPr>
            <p:ph type="title"/>
          </p:nvPr>
        </p:nvSpPr>
        <p:spPr/>
        <p:txBody>
          <a:bodyPr/>
          <a:lstStyle/>
          <a:p>
            <a:r>
              <a:rPr lang="en-US" dirty="0"/>
              <a:t>KẾT QUẢ THỰC NGHIỆM</a:t>
            </a:r>
          </a:p>
        </p:txBody>
      </p:sp>
      <p:sp>
        <p:nvSpPr>
          <p:cNvPr id="4" name="Slide Number Placeholder 3">
            <a:extLst>
              <a:ext uri="{FF2B5EF4-FFF2-40B4-BE49-F238E27FC236}">
                <a16:creationId xmlns:a16="http://schemas.microsoft.com/office/drawing/2014/main" id="{6B12BE50-9B7C-4E4B-BEE4-1C25221B2001}"/>
              </a:ext>
            </a:extLst>
          </p:cNvPr>
          <p:cNvSpPr>
            <a:spLocks noGrp="1"/>
          </p:cNvSpPr>
          <p:nvPr>
            <p:ph type="sldNum" sz="quarter" idx="12"/>
          </p:nvPr>
        </p:nvSpPr>
        <p:spPr/>
        <p:txBody>
          <a:bodyPr/>
          <a:lstStyle/>
          <a:p>
            <a:fld id="{20B7F220-0825-4B9B-9156-FF79F33775FE}" type="slidenum">
              <a:rPr lang="vi-VN" smtClean="0"/>
              <a:t>46</a:t>
            </a:fld>
            <a:endParaRPr lang="vi-VN"/>
          </a:p>
        </p:txBody>
      </p:sp>
      <p:sp>
        <p:nvSpPr>
          <p:cNvPr id="7" name="Content Placeholder 6">
            <a:extLst>
              <a:ext uri="{FF2B5EF4-FFF2-40B4-BE49-F238E27FC236}">
                <a16:creationId xmlns:a16="http://schemas.microsoft.com/office/drawing/2014/main" id="{CB80BBD4-1701-1C4D-BFF7-59220CCEB398}"/>
              </a:ext>
            </a:extLst>
          </p:cNvPr>
          <p:cNvSpPr>
            <a:spLocks noGrp="1"/>
          </p:cNvSpPr>
          <p:nvPr>
            <p:ph idx="1"/>
          </p:nvPr>
        </p:nvSpPr>
        <p:spPr/>
        <p:txBody>
          <a:bodyPr>
            <a:normAutofit lnSpcReduction="10000"/>
          </a:bodyPr>
          <a:lstStyle/>
          <a:p>
            <a:pPr algn="just"/>
            <a:r>
              <a:rPr lang="en-US" dirty="0" err="1"/>
              <a:t>Kết</a:t>
            </a:r>
            <a:r>
              <a:rPr lang="en-US" dirty="0"/>
              <a:t> </a:t>
            </a:r>
            <a:r>
              <a:rPr lang="en-US" dirty="0" err="1"/>
              <a:t>quả</a:t>
            </a:r>
            <a:r>
              <a:rPr lang="en-US" dirty="0"/>
              <a:t> </a:t>
            </a:r>
          </a:p>
          <a:p>
            <a:pPr lvl="1" algn="just"/>
            <a:r>
              <a:rPr lang="en-US" dirty="0" err="1"/>
              <a:t>Độ</a:t>
            </a:r>
            <a:r>
              <a:rPr lang="en-US" dirty="0"/>
              <a:t> </a:t>
            </a:r>
            <a:r>
              <a:rPr lang="en-US" dirty="0" err="1"/>
              <a:t>chính</a:t>
            </a:r>
            <a:r>
              <a:rPr lang="en-US" dirty="0"/>
              <a:t> </a:t>
            </a:r>
            <a:r>
              <a:rPr lang="en-US" dirty="0" err="1"/>
              <a:t>xác</a:t>
            </a:r>
            <a:r>
              <a:rPr lang="en-US" dirty="0"/>
              <a:t>: 82, 16 %  </a:t>
            </a:r>
          </a:p>
          <a:p>
            <a:pPr lvl="1" algn="just"/>
            <a:r>
              <a:rPr lang="en-US" dirty="0"/>
              <a:t>Contrastive Loss : 0.051</a:t>
            </a:r>
          </a:p>
          <a:p>
            <a:pPr lvl="1" algn="just"/>
            <a:r>
              <a:rPr lang="en-US" dirty="0" err="1"/>
              <a:t>Ví</a:t>
            </a:r>
            <a:r>
              <a:rPr lang="en-US" dirty="0"/>
              <a:t> </a:t>
            </a:r>
            <a:r>
              <a:rPr lang="en-US" dirty="0" err="1"/>
              <a:t>dụ</a:t>
            </a:r>
            <a:r>
              <a:rPr lang="en-US" dirty="0"/>
              <a:t> </a:t>
            </a:r>
            <a:r>
              <a:rPr lang="en-US" dirty="0" err="1"/>
              <a:t>về</a:t>
            </a:r>
            <a:r>
              <a:rPr lang="en-US" dirty="0"/>
              <a:t> </a:t>
            </a:r>
            <a:r>
              <a:rPr lang="en-US" dirty="0" err="1"/>
              <a:t>kết</a:t>
            </a:r>
            <a:r>
              <a:rPr lang="en-US" dirty="0"/>
              <a:t> </a:t>
            </a:r>
            <a:r>
              <a:rPr lang="en-US" dirty="0" err="1"/>
              <a:t>quả</a:t>
            </a:r>
            <a:r>
              <a:rPr lang="en-US" dirty="0"/>
              <a:t> </a:t>
            </a:r>
            <a:r>
              <a:rPr lang="en-US" dirty="0" err="1"/>
              <a:t>chạy</a:t>
            </a:r>
            <a:r>
              <a:rPr lang="en-US" dirty="0"/>
              <a:t>: </a:t>
            </a:r>
          </a:p>
          <a:p>
            <a:pPr lvl="2" algn="just"/>
            <a:r>
              <a:rPr lang="en-US" dirty="0"/>
              <a:t>1   a woman in a long green shirt, a yellow backpack, and a bottle of water is walking across a street as a couple follows close behind.   a woman with a backpack is walking across the street.</a:t>
            </a:r>
          </a:p>
          <a:p>
            <a:pPr lvl="2" algn="just"/>
            <a:r>
              <a:rPr lang="en-US" dirty="0"/>
              <a:t>0  two guys are flying a kite.    two men in white roll what appears to be bread or cakes.</a:t>
            </a:r>
          </a:p>
          <a:p>
            <a:pPr algn="just"/>
            <a:r>
              <a:rPr lang="en-US" dirty="0"/>
              <a:t>So </a:t>
            </a:r>
            <a:r>
              <a:rPr lang="en-US" dirty="0" err="1"/>
              <a:t>sánh</a:t>
            </a:r>
            <a:r>
              <a:rPr lang="en-US" dirty="0"/>
              <a:t> </a:t>
            </a:r>
            <a:r>
              <a:rPr lang="en-US" dirty="0" err="1"/>
              <a:t>với</a:t>
            </a:r>
            <a:r>
              <a:rPr lang="en-US" dirty="0"/>
              <a:t> </a:t>
            </a:r>
            <a:r>
              <a:rPr lang="en-US" dirty="0" err="1"/>
              <a:t>kết</a:t>
            </a:r>
            <a:r>
              <a:rPr lang="en-US" dirty="0"/>
              <a:t> </a:t>
            </a:r>
            <a:r>
              <a:rPr lang="en-US" dirty="0" err="1"/>
              <a:t>quả</a:t>
            </a:r>
            <a:r>
              <a:rPr lang="en-US" dirty="0"/>
              <a:t> </a:t>
            </a:r>
            <a:r>
              <a:rPr lang="en-US" dirty="0" err="1"/>
              <a:t>bài</a:t>
            </a:r>
            <a:r>
              <a:rPr lang="en-US" dirty="0"/>
              <a:t> </a:t>
            </a:r>
            <a:r>
              <a:rPr lang="en-US" dirty="0" err="1"/>
              <a:t>toán</a:t>
            </a:r>
            <a:r>
              <a:rPr lang="en-US" dirty="0"/>
              <a:t> </a:t>
            </a:r>
          </a:p>
          <a:p>
            <a:pPr lvl="1" algn="just"/>
            <a:r>
              <a:rPr lang="en-US" dirty="0" err="1"/>
              <a:t>Kết</a:t>
            </a:r>
            <a:r>
              <a:rPr lang="en-US" dirty="0"/>
              <a:t> </a:t>
            </a:r>
            <a:r>
              <a:rPr lang="en-US" dirty="0" err="1"/>
              <a:t>quả</a:t>
            </a:r>
            <a:r>
              <a:rPr lang="en-US" dirty="0"/>
              <a:t> </a:t>
            </a:r>
            <a:r>
              <a:rPr lang="en-US" dirty="0" err="1"/>
              <a:t>thực</a:t>
            </a:r>
            <a:r>
              <a:rPr lang="en-US" dirty="0"/>
              <a:t> </a:t>
            </a:r>
            <a:r>
              <a:rPr lang="en-US" dirty="0" err="1"/>
              <a:t>nghiệm</a:t>
            </a:r>
            <a:r>
              <a:rPr lang="en-US" dirty="0"/>
              <a:t> </a:t>
            </a:r>
            <a:r>
              <a:rPr lang="en-US" dirty="0" err="1"/>
              <a:t>từ</a:t>
            </a:r>
            <a:r>
              <a:rPr lang="en-US" dirty="0"/>
              <a:t> </a:t>
            </a:r>
            <a:r>
              <a:rPr lang="en-US" dirty="0" err="1"/>
              <a:t>dự</a:t>
            </a:r>
            <a:r>
              <a:rPr lang="en-US" dirty="0"/>
              <a:t> </a:t>
            </a:r>
            <a:r>
              <a:rPr lang="en-US" dirty="0" err="1"/>
              <a:t>án</a:t>
            </a:r>
            <a:r>
              <a:rPr lang="en-US" dirty="0"/>
              <a:t> </a:t>
            </a:r>
            <a:r>
              <a:rPr lang="en-US" dirty="0" err="1"/>
              <a:t>của</a:t>
            </a:r>
            <a:r>
              <a:rPr lang="en-US" dirty="0"/>
              <a:t> </a:t>
            </a:r>
            <a:r>
              <a:rPr lang="en-US" dirty="0" err="1"/>
              <a:t>bài</a:t>
            </a:r>
            <a:r>
              <a:rPr lang="en-US" dirty="0"/>
              <a:t> </a:t>
            </a:r>
            <a:r>
              <a:rPr lang="en-US" dirty="0" err="1"/>
              <a:t>báo</a:t>
            </a:r>
            <a:r>
              <a:rPr lang="en-US" dirty="0"/>
              <a:t>: </a:t>
            </a:r>
          </a:p>
          <a:p>
            <a:pPr lvl="2" algn="just"/>
            <a:r>
              <a:rPr lang="en-US" dirty="0"/>
              <a:t>Training time: (8 core </a:t>
            </a:r>
            <a:r>
              <a:rPr lang="en-US" dirty="0" err="1"/>
              <a:t>cpu</a:t>
            </a:r>
            <a:r>
              <a:rPr lang="en-US" dirty="0"/>
              <a:t>) = 1 complete epoch : 8min 10secs (training requires </a:t>
            </a:r>
            <a:r>
              <a:rPr lang="en-US" dirty="0" err="1"/>
              <a:t>atleast</a:t>
            </a:r>
            <a:r>
              <a:rPr lang="en-US" dirty="0"/>
              <a:t> 50 epochs)  - Contrastive Loss : 0.0477</a:t>
            </a:r>
          </a:p>
          <a:p>
            <a:pPr lvl="2" algn="just"/>
            <a:r>
              <a:rPr lang="en-US" dirty="0"/>
              <a:t>Evaluation performance : similarity measure for 100,000 pairs (8core </a:t>
            </a:r>
            <a:r>
              <a:rPr lang="en-US" dirty="0" err="1"/>
              <a:t>cpu</a:t>
            </a:r>
            <a:r>
              <a:rPr lang="en-US" dirty="0"/>
              <a:t>) = 2min 10secs - Accuracy 81%</a:t>
            </a:r>
          </a:p>
          <a:p>
            <a:pPr lvl="1" algn="just"/>
            <a:endParaRPr lang="en-US" dirty="0"/>
          </a:p>
        </p:txBody>
      </p:sp>
    </p:spTree>
    <p:extLst>
      <p:ext uri="{BB962C8B-B14F-4D97-AF65-F5344CB8AC3E}">
        <p14:creationId xmlns:p14="http://schemas.microsoft.com/office/powerpoint/2010/main" val="3541315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3A83-D717-3144-8C85-3FD3D884CE77}"/>
              </a:ext>
            </a:extLst>
          </p:cNvPr>
          <p:cNvSpPr>
            <a:spLocks noGrp="1"/>
          </p:cNvSpPr>
          <p:nvPr>
            <p:ph type="title"/>
          </p:nvPr>
        </p:nvSpPr>
        <p:spPr/>
        <p:txBody>
          <a:bodyPr/>
          <a:lstStyle/>
          <a:p>
            <a:r>
              <a:rPr lang="en-US" dirty="0"/>
              <a:t>KẾT LUẬN</a:t>
            </a:r>
          </a:p>
        </p:txBody>
      </p:sp>
      <p:sp>
        <p:nvSpPr>
          <p:cNvPr id="3" name="Content Placeholder 2">
            <a:extLst>
              <a:ext uri="{FF2B5EF4-FFF2-40B4-BE49-F238E27FC236}">
                <a16:creationId xmlns:a16="http://schemas.microsoft.com/office/drawing/2014/main" id="{F231A392-E7C5-6747-98EE-24F3A82D7DF4}"/>
              </a:ext>
            </a:extLst>
          </p:cNvPr>
          <p:cNvSpPr>
            <a:spLocks noGrp="1"/>
          </p:cNvSpPr>
          <p:nvPr>
            <p:ph idx="1"/>
          </p:nvPr>
        </p:nvSpPr>
        <p:spPr/>
        <p:txBody>
          <a:bodyPr/>
          <a:lstStyle/>
          <a:p>
            <a:pPr algn="just"/>
            <a:r>
              <a:rPr lang="en-US" dirty="0" err="1"/>
              <a:t>Những</a:t>
            </a:r>
            <a:r>
              <a:rPr lang="en-US" dirty="0"/>
              <a:t> </a:t>
            </a:r>
            <a:r>
              <a:rPr lang="en-US" dirty="0" err="1"/>
              <a:t>điều</a:t>
            </a:r>
            <a:r>
              <a:rPr lang="en-US" dirty="0"/>
              <a:t> </a:t>
            </a:r>
            <a:r>
              <a:rPr lang="en-US" dirty="0" err="1"/>
              <a:t>đã</a:t>
            </a:r>
            <a:r>
              <a:rPr lang="en-US" dirty="0"/>
              <a:t> </a:t>
            </a:r>
            <a:r>
              <a:rPr lang="en-US" dirty="0" err="1"/>
              <a:t>làm</a:t>
            </a:r>
            <a:r>
              <a:rPr lang="en-US" dirty="0"/>
              <a:t> </a:t>
            </a:r>
            <a:r>
              <a:rPr lang="en-US" dirty="0" err="1"/>
              <a:t>được</a:t>
            </a:r>
            <a:endParaRPr lang="en-US" dirty="0"/>
          </a:p>
          <a:p>
            <a:pPr lvl="1" algn="just"/>
            <a:r>
              <a:rPr lang="en-US" dirty="0" err="1"/>
              <a:t>Tìm</a:t>
            </a:r>
            <a:r>
              <a:rPr lang="en-US" dirty="0"/>
              <a:t> </a:t>
            </a:r>
            <a:r>
              <a:rPr lang="en-US" dirty="0" err="1"/>
              <a:t>được</a:t>
            </a:r>
            <a:r>
              <a:rPr lang="en-US" dirty="0"/>
              <a:t> </a:t>
            </a:r>
            <a:r>
              <a:rPr lang="en-US" dirty="0" err="1"/>
              <a:t>bộ</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tiếng</a:t>
            </a:r>
            <a:r>
              <a:rPr lang="en-US" dirty="0"/>
              <a:t> Anh </a:t>
            </a:r>
            <a:r>
              <a:rPr lang="en-US" dirty="0" err="1"/>
              <a:t>phù</a:t>
            </a:r>
            <a:r>
              <a:rPr lang="en-US" dirty="0"/>
              <a:t> </a:t>
            </a:r>
            <a:r>
              <a:rPr lang="en-US" dirty="0" err="1"/>
              <a:t>hợp</a:t>
            </a:r>
            <a:r>
              <a:rPr lang="en-US" dirty="0"/>
              <a:t>.</a:t>
            </a:r>
          </a:p>
          <a:p>
            <a:pPr lvl="1" algn="just"/>
            <a:r>
              <a:rPr lang="en-US" dirty="0" err="1"/>
              <a:t>Hiện</a:t>
            </a:r>
            <a:r>
              <a:rPr lang="en-US" dirty="0"/>
              <a:t> </a:t>
            </a:r>
            <a:r>
              <a:rPr lang="en-US" dirty="0" err="1"/>
              <a:t>thực</a:t>
            </a:r>
            <a:r>
              <a:rPr lang="en-US" dirty="0"/>
              <a:t> </a:t>
            </a:r>
            <a:r>
              <a:rPr lang="en-US" dirty="0" err="1"/>
              <a:t>lại</a:t>
            </a:r>
            <a:r>
              <a:rPr lang="en-US" dirty="0"/>
              <a:t> </a:t>
            </a:r>
            <a:r>
              <a:rPr lang="en-US" dirty="0" err="1"/>
              <a:t>và</a:t>
            </a:r>
            <a:r>
              <a:rPr lang="en-US" dirty="0"/>
              <a:t> </a:t>
            </a:r>
            <a:r>
              <a:rPr lang="en-US" dirty="0" err="1"/>
              <a:t>chạy</a:t>
            </a:r>
            <a:r>
              <a:rPr lang="en-US" dirty="0"/>
              <a:t> </a:t>
            </a:r>
            <a:r>
              <a:rPr lang="en-US" dirty="0" err="1"/>
              <a:t>lại</a:t>
            </a:r>
            <a:r>
              <a:rPr lang="en-US" dirty="0"/>
              <a:t> </a:t>
            </a:r>
            <a:r>
              <a:rPr lang="en-US" dirty="0" err="1"/>
              <a:t>mô</a:t>
            </a:r>
            <a:r>
              <a:rPr lang="en-US" dirty="0"/>
              <a:t> </a:t>
            </a:r>
            <a:r>
              <a:rPr lang="en-US" dirty="0" err="1"/>
              <a:t>hình</a:t>
            </a:r>
            <a:r>
              <a:rPr lang="en-US" dirty="0"/>
              <a:t> </a:t>
            </a:r>
            <a:r>
              <a:rPr lang="en-US" dirty="0" err="1"/>
              <a:t>đánh</a:t>
            </a:r>
            <a:r>
              <a:rPr lang="en-US" dirty="0"/>
              <a:t> </a:t>
            </a:r>
            <a:r>
              <a:rPr lang="en-US" dirty="0" err="1"/>
              <a:t>giá</a:t>
            </a:r>
            <a:r>
              <a:rPr lang="en-US" dirty="0"/>
              <a:t> </a:t>
            </a:r>
            <a:r>
              <a:rPr lang="en-US" dirty="0" err="1"/>
              <a:t>tương</a:t>
            </a:r>
            <a:r>
              <a:rPr lang="en-US" dirty="0"/>
              <a:t> </a:t>
            </a:r>
            <a:r>
              <a:rPr lang="en-US" dirty="0" err="1"/>
              <a:t>đồng</a:t>
            </a:r>
            <a:r>
              <a:rPr lang="en-US" dirty="0"/>
              <a:t> </a:t>
            </a:r>
            <a:r>
              <a:rPr lang="en-US" dirty="0" err="1"/>
              <a:t>giữa</a:t>
            </a:r>
            <a:r>
              <a:rPr lang="en-US" dirty="0"/>
              <a:t> 2 </a:t>
            </a:r>
            <a:r>
              <a:rPr lang="en-US" dirty="0" err="1"/>
              <a:t>câu</a:t>
            </a:r>
            <a:r>
              <a:rPr lang="en-US" dirty="0"/>
              <a:t> </a:t>
            </a:r>
            <a:r>
              <a:rPr lang="en-US" dirty="0" err="1"/>
              <a:t>trong</a:t>
            </a:r>
            <a:r>
              <a:rPr lang="en-US" dirty="0"/>
              <a:t> </a:t>
            </a:r>
            <a:r>
              <a:rPr lang="en-US" dirty="0" err="1"/>
              <a:t>văn</a:t>
            </a:r>
            <a:r>
              <a:rPr lang="en-US" dirty="0"/>
              <a:t> </a:t>
            </a:r>
            <a:r>
              <a:rPr lang="en-US" dirty="0" err="1"/>
              <a:t>bản</a:t>
            </a:r>
            <a:r>
              <a:rPr lang="en-US" dirty="0"/>
              <a:t>.</a:t>
            </a:r>
          </a:p>
          <a:p>
            <a:pPr lvl="1" algn="just"/>
            <a:r>
              <a:rPr lang="en-US" dirty="0" err="1"/>
              <a:t>Tìm</a:t>
            </a:r>
            <a:r>
              <a:rPr lang="en-US" dirty="0"/>
              <a:t> </a:t>
            </a:r>
            <a:r>
              <a:rPr lang="en-US" dirty="0" err="1"/>
              <a:t>hiểu</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đo</a:t>
            </a:r>
            <a:r>
              <a:rPr lang="en-US" dirty="0"/>
              <a:t> </a:t>
            </a:r>
            <a:r>
              <a:rPr lang="en-US" dirty="0" err="1"/>
              <a:t>độ</a:t>
            </a:r>
            <a:r>
              <a:rPr lang="en-US" dirty="0"/>
              <a:t> </a:t>
            </a:r>
            <a:r>
              <a:rPr lang="en-US" dirty="0" err="1"/>
              <a:t>tương</a:t>
            </a:r>
            <a:r>
              <a:rPr lang="en-US" dirty="0"/>
              <a:t> </a:t>
            </a:r>
            <a:r>
              <a:rPr lang="en-US" dirty="0" err="1"/>
              <a:t>đồng</a:t>
            </a:r>
            <a:r>
              <a:rPr lang="en-US" dirty="0"/>
              <a:t> </a:t>
            </a:r>
            <a:r>
              <a:rPr lang="en-US" dirty="0" err="1"/>
              <a:t>văn</a:t>
            </a:r>
            <a:r>
              <a:rPr lang="en-US" dirty="0"/>
              <a:t> </a:t>
            </a:r>
            <a:r>
              <a:rPr lang="en-US" dirty="0" err="1"/>
              <a:t>bản</a:t>
            </a:r>
            <a:r>
              <a:rPr lang="en-US" dirty="0"/>
              <a:t> </a:t>
            </a:r>
            <a:r>
              <a:rPr lang="en-US" dirty="0" err="1"/>
              <a:t>và</a:t>
            </a:r>
            <a:r>
              <a:rPr lang="en-US" dirty="0"/>
              <a:t> </a:t>
            </a:r>
            <a:r>
              <a:rPr lang="en-US" dirty="0" err="1"/>
              <a:t>áp</a:t>
            </a:r>
            <a:r>
              <a:rPr lang="en-US" dirty="0"/>
              <a:t> </a:t>
            </a:r>
            <a:r>
              <a:rPr lang="en-US" dirty="0" err="1"/>
              <a:t>dụng</a:t>
            </a:r>
            <a:r>
              <a:rPr lang="en-US" dirty="0"/>
              <a:t> </a:t>
            </a:r>
            <a:r>
              <a:rPr lang="en-US" dirty="0" err="1"/>
              <a:t>mô</a:t>
            </a:r>
            <a:r>
              <a:rPr lang="en-US" dirty="0"/>
              <a:t> </a:t>
            </a:r>
            <a:r>
              <a:rPr lang="en-US" dirty="0" err="1"/>
              <a:t>hình</a:t>
            </a:r>
            <a:r>
              <a:rPr lang="en-US" dirty="0"/>
              <a:t> Deep Learning </a:t>
            </a:r>
            <a:r>
              <a:rPr lang="en-US" dirty="0" err="1"/>
              <a:t>như</a:t>
            </a:r>
            <a:r>
              <a:rPr lang="en-US" dirty="0"/>
              <a:t> LSTM </a:t>
            </a:r>
            <a:r>
              <a:rPr lang="en-US" dirty="0" err="1"/>
              <a:t>cho</a:t>
            </a:r>
            <a:r>
              <a:rPr lang="en-US" dirty="0"/>
              <a:t> </a:t>
            </a:r>
            <a:r>
              <a:rPr lang="en-US" dirty="0" err="1"/>
              <a:t>bài</a:t>
            </a:r>
            <a:r>
              <a:rPr lang="en-US" dirty="0"/>
              <a:t> </a:t>
            </a:r>
            <a:r>
              <a:rPr lang="en-US" dirty="0" err="1"/>
              <a:t>toán</a:t>
            </a:r>
            <a:r>
              <a:rPr lang="en-US" dirty="0"/>
              <a:t> </a:t>
            </a:r>
            <a:r>
              <a:rPr lang="en-US" dirty="0" err="1"/>
              <a:t>đánh</a:t>
            </a:r>
            <a:r>
              <a:rPr lang="en-US" dirty="0"/>
              <a:t> </a:t>
            </a:r>
            <a:r>
              <a:rPr lang="en-US" dirty="0" err="1"/>
              <a:t>giá</a:t>
            </a:r>
            <a:r>
              <a:rPr lang="en-US" dirty="0"/>
              <a:t> </a:t>
            </a:r>
            <a:r>
              <a:rPr lang="en-US" dirty="0" err="1"/>
              <a:t>độ</a:t>
            </a:r>
            <a:r>
              <a:rPr lang="en-US" dirty="0"/>
              <a:t> </a:t>
            </a:r>
            <a:r>
              <a:rPr lang="en-US" dirty="0" err="1"/>
              <a:t>tương</a:t>
            </a:r>
            <a:r>
              <a:rPr lang="en-US" dirty="0"/>
              <a:t> </a:t>
            </a:r>
            <a:r>
              <a:rPr lang="en-US" dirty="0" err="1"/>
              <a:t>đồng</a:t>
            </a:r>
            <a:r>
              <a:rPr lang="en-US" dirty="0"/>
              <a:t>.</a:t>
            </a:r>
          </a:p>
          <a:p>
            <a:pPr marL="342891" lvl="1" indent="0" algn="just">
              <a:buNone/>
            </a:pPr>
            <a:endParaRPr lang="en-US" dirty="0"/>
          </a:p>
          <a:p>
            <a:pPr algn="just"/>
            <a:r>
              <a:rPr lang="en-US" dirty="0" err="1"/>
              <a:t>Những</a:t>
            </a:r>
            <a:r>
              <a:rPr lang="en-US" dirty="0"/>
              <a:t> </a:t>
            </a:r>
            <a:r>
              <a:rPr lang="en-US" dirty="0" err="1"/>
              <a:t>điều</a:t>
            </a:r>
            <a:r>
              <a:rPr lang="en-US" dirty="0"/>
              <a:t> </a:t>
            </a:r>
            <a:r>
              <a:rPr lang="en-US" dirty="0" err="1"/>
              <a:t>chưa</a:t>
            </a:r>
            <a:r>
              <a:rPr lang="en-US" dirty="0"/>
              <a:t> </a:t>
            </a:r>
            <a:r>
              <a:rPr lang="en-US" dirty="0" err="1"/>
              <a:t>làm</a:t>
            </a:r>
            <a:r>
              <a:rPr lang="en-US" dirty="0"/>
              <a:t> </a:t>
            </a:r>
            <a:r>
              <a:rPr lang="en-US" dirty="0" err="1"/>
              <a:t>được</a:t>
            </a:r>
            <a:endParaRPr lang="en-US" dirty="0"/>
          </a:p>
          <a:p>
            <a:pPr lvl="1" algn="just"/>
            <a:r>
              <a:rPr lang="en-US" dirty="0" err="1"/>
              <a:t>Bộ</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còn</a:t>
            </a:r>
            <a:r>
              <a:rPr lang="en-US" dirty="0"/>
              <a:t> </a:t>
            </a:r>
            <a:r>
              <a:rPr lang="en-US" dirty="0" err="1"/>
              <a:t>ít</a:t>
            </a:r>
            <a:r>
              <a:rPr lang="en-US" dirty="0"/>
              <a:t>.</a:t>
            </a:r>
          </a:p>
          <a:p>
            <a:pPr lvl="1" algn="just"/>
            <a:r>
              <a:rPr lang="en-US" dirty="0" err="1"/>
              <a:t>Chưa</a:t>
            </a:r>
            <a:r>
              <a:rPr lang="en-US" dirty="0"/>
              <a:t> </a:t>
            </a:r>
            <a:r>
              <a:rPr lang="en-US" dirty="0" err="1"/>
              <a:t>xây</a:t>
            </a:r>
            <a:r>
              <a:rPr lang="en-US" dirty="0"/>
              <a:t> </a:t>
            </a:r>
            <a:r>
              <a:rPr lang="en-US" dirty="0" err="1"/>
              <a:t>dựng</a:t>
            </a:r>
            <a:r>
              <a:rPr lang="en-US" dirty="0"/>
              <a:t> </a:t>
            </a:r>
            <a:r>
              <a:rPr lang="en-US" dirty="0" err="1"/>
              <a:t>được</a:t>
            </a:r>
            <a:r>
              <a:rPr lang="en-US" dirty="0"/>
              <a:t> </a:t>
            </a:r>
            <a:r>
              <a:rPr lang="en-US" dirty="0" err="1"/>
              <a:t>hệ</a:t>
            </a:r>
            <a:r>
              <a:rPr lang="en-US" dirty="0"/>
              <a:t> </a:t>
            </a:r>
            <a:r>
              <a:rPr lang="en-US" dirty="0" err="1"/>
              <a:t>thống</a:t>
            </a:r>
            <a:r>
              <a:rPr lang="en-US" dirty="0"/>
              <a:t> </a:t>
            </a:r>
            <a:r>
              <a:rPr lang="en-US" dirty="0" err="1"/>
              <a:t>cho</a:t>
            </a:r>
            <a:r>
              <a:rPr lang="en-US" dirty="0"/>
              <a:t> </a:t>
            </a:r>
            <a:r>
              <a:rPr lang="en-US" dirty="0" err="1"/>
              <a:t>tiếng</a:t>
            </a:r>
            <a:r>
              <a:rPr lang="en-US" dirty="0"/>
              <a:t> </a:t>
            </a:r>
            <a:r>
              <a:rPr lang="en-US" dirty="0" err="1"/>
              <a:t>Việt</a:t>
            </a:r>
            <a:r>
              <a:rPr lang="en-US" dirty="0"/>
              <a:t> do </a:t>
            </a:r>
            <a:r>
              <a:rPr lang="en-US" dirty="0" err="1"/>
              <a:t>thiếu</a:t>
            </a:r>
            <a:r>
              <a:rPr lang="en-US" dirty="0"/>
              <a:t> </a:t>
            </a:r>
            <a:r>
              <a:rPr lang="en-US" dirty="0" err="1"/>
              <a:t>dữ</a:t>
            </a:r>
            <a:r>
              <a:rPr lang="en-US" dirty="0"/>
              <a:t> </a:t>
            </a:r>
            <a:r>
              <a:rPr lang="en-US" dirty="0" err="1"/>
              <a:t>liệu</a:t>
            </a:r>
            <a:r>
              <a:rPr lang="en-US" dirty="0"/>
              <a:t>.</a:t>
            </a:r>
          </a:p>
          <a:p>
            <a:pPr lvl="1" algn="just"/>
            <a:r>
              <a:rPr lang="en-US" dirty="0" err="1"/>
              <a:t>Kết</a:t>
            </a:r>
            <a:r>
              <a:rPr lang="en-US" dirty="0"/>
              <a:t> </a:t>
            </a:r>
            <a:r>
              <a:rPr lang="en-US" dirty="0" err="1"/>
              <a:t>quả</a:t>
            </a:r>
            <a:r>
              <a:rPr lang="en-US" dirty="0"/>
              <a:t> </a:t>
            </a:r>
            <a:r>
              <a:rPr lang="en-US" dirty="0" err="1"/>
              <a:t>vẫn</a:t>
            </a:r>
            <a:r>
              <a:rPr lang="en-US" dirty="0"/>
              <a:t> </a:t>
            </a:r>
            <a:r>
              <a:rPr lang="en-US" dirty="0" err="1"/>
              <a:t>chưa</a:t>
            </a:r>
            <a:r>
              <a:rPr lang="en-US" dirty="0"/>
              <a:t> </a:t>
            </a:r>
            <a:r>
              <a:rPr lang="en-US" dirty="0" err="1"/>
              <a:t>đạt</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a:t>.</a:t>
            </a:r>
          </a:p>
          <a:p>
            <a:pPr lvl="1" algn="just"/>
            <a:endParaRPr lang="en-US" dirty="0"/>
          </a:p>
        </p:txBody>
      </p:sp>
      <p:sp>
        <p:nvSpPr>
          <p:cNvPr id="4" name="Slide Number Placeholder 3">
            <a:extLst>
              <a:ext uri="{FF2B5EF4-FFF2-40B4-BE49-F238E27FC236}">
                <a16:creationId xmlns:a16="http://schemas.microsoft.com/office/drawing/2014/main" id="{0415FE17-6259-0741-8537-59424E11EDC0}"/>
              </a:ext>
            </a:extLst>
          </p:cNvPr>
          <p:cNvSpPr>
            <a:spLocks noGrp="1"/>
          </p:cNvSpPr>
          <p:nvPr>
            <p:ph type="sldNum" sz="quarter" idx="12"/>
          </p:nvPr>
        </p:nvSpPr>
        <p:spPr/>
        <p:txBody>
          <a:bodyPr/>
          <a:lstStyle/>
          <a:p>
            <a:fld id="{20B7F220-0825-4B9B-9156-FF79F33775FE}" type="slidenum">
              <a:rPr lang="vi-VN" smtClean="0"/>
              <a:t>47</a:t>
            </a:fld>
            <a:endParaRPr lang="vi-VN"/>
          </a:p>
        </p:txBody>
      </p:sp>
    </p:spTree>
    <p:extLst>
      <p:ext uri="{BB962C8B-B14F-4D97-AF65-F5344CB8AC3E}">
        <p14:creationId xmlns:p14="http://schemas.microsoft.com/office/powerpoint/2010/main" val="4216793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6C49-6B22-CD40-A56E-BAD26CADCB62}"/>
              </a:ext>
            </a:extLst>
          </p:cNvPr>
          <p:cNvSpPr>
            <a:spLocks noGrp="1"/>
          </p:cNvSpPr>
          <p:nvPr>
            <p:ph type="title"/>
          </p:nvPr>
        </p:nvSpPr>
        <p:spPr/>
        <p:txBody>
          <a:bodyPr/>
          <a:lstStyle/>
          <a:p>
            <a:r>
              <a:rPr lang="en-US" dirty="0"/>
              <a:t>HƯỚNG PHÁT TRIỂN</a:t>
            </a:r>
          </a:p>
        </p:txBody>
      </p:sp>
      <p:sp>
        <p:nvSpPr>
          <p:cNvPr id="3" name="Content Placeholder 2">
            <a:extLst>
              <a:ext uri="{FF2B5EF4-FFF2-40B4-BE49-F238E27FC236}">
                <a16:creationId xmlns:a16="http://schemas.microsoft.com/office/drawing/2014/main" id="{F40C315E-3586-9D40-8B01-3043F20F9BE8}"/>
              </a:ext>
            </a:extLst>
          </p:cNvPr>
          <p:cNvSpPr>
            <a:spLocks noGrp="1"/>
          </p:cNvSpPr>
          <p:nvPr>
            <p:ph idx="1"/>
          </p:nvPr>
        </p:nvSpPr>
        <p:spPr/>
        <p:txBody>
          <a:bodyPr/>
          <a:lstStyle/>
          <a:p>
            <a:r>
              <a:rPr lang="en-US" dirty="0" err="1"/>
              <a:t>Xây</a:t>
            </a:r>
            <a:r>
              <a:rPr lang="en-US" dirty="0"/>
              <a:t> </a:t>
            </a:r>
            <a:r>
              <a:rPr lang="en-US" dirty="0" err="1"/>
              <a:t>dựng</a:t>
            </a:r>
            <a:r>
              <a:rPr lang="en-US" dirty="0"/>
              <a:t> </a:t>
            </a:r>
            <a:r>
              <a:rPr lang="en-US" dirty="0" err="1"/>
              <a:t>bộ</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tiếng</a:t>
            </a:r>
            <a:r>
              <a:rPr lang="en-US" dirty="0"/>
              <a:t> </a:t>
            </a:r>
            <a:r>
              <a:rPr lang="en-US" dirty="0" err="1"/>
              <a:t>Việt</a:t>
            </a:r>
            <a:r>
              <a:rPr lang="en-US" dirty="0"/>
              <a:t>.</a:t>
            </a:r>
          </a:p>
          <a:p>
            <a:endParaRPr lang="en-US" dirty="0"/>
          </a:p>
          <a:p>
            <a:r>
              <a:rPr lang="en-US" dirty="0" err="1"/>
              <a:t>Cải</a:t>
            </a:r>
            <a:r>
              <a:rPr lang="en-US" dirty="0"/>
              <a:t> </a:t>
            </a:r>
            <a:r>
              <a:rPr lang="en-US" dirty="0" err="1"/>
              <a:t>thiện</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đã</a:t>
            </a:r>
            <a:r>
              <a:rPr lang="en-US" dirty="0"/>
              <a:t> </a:t>
            </a:r>
            <a:r>
              <a:rPr lang="en-US" dirty="0" err="1"/>
              <a:t>áp</a:t>
            </a:r>
            <a:r>
              <a:rPr lang="en-US" dirty="0"/>
              <a:t> </a:t>
            </a:r>
            <a:r>
              <a:rPr lang="en-US" dirty="0" err="1"/>
              <a:t>dụng</a:t>
            </a:r>
            <a:r>
              <a:rPr lang="en-US" dirty="0"/>
              <a:t> </a:t>
            </a:r>
            <a:r>
              <a:rPr lang="en-US" dirty="0" err="1"/>
              <a:t>để</a:t>
            </a:r>
            <a:r>
              <a:rPr lang="en-US" dirty="0"/>
              <a:t> </a:t>
            </a:r>
            <a:r>
              <a:rPr lang="en-US" dirty="0" err="1"/>
              <a:t>tăng</a:t>
            </a:r>
            <a:r>
              <a:rPr lang="en-US" dirty="0"/>
              <a:t> </a:t>
            </a:r>
            <a:r>
              <a:rPr lang="en-US" dirty="0" err="1"/>
              <a:t>tính</a:t>
            </a:r>
            <a:r>
              <a:rPr lang="en-US" dirty="0"/>
              <a:t> </a:t>
            </a:r>
            <a:r>
              <a:rPr lang="en-US" dirty="0" err="1"/>
              <a:t>chính</a:t>
            </a:r>
            <a:r>
              <a:rPr lang="en-US" dirty="0"/>
              <a:t> </a:t>
            </a:r>
            <a:r>
              <a:rPr lang="en-US" dirty="0" err="1"/>
              <a:t>xác</a:t>
            </a:r>
            <a:r>
              <a:rPr lang="en-US" dirty="0"/>
              <a:t> </a:t>
            </a:r>
            <a:r>
              <a:rPr lang="en-US" dirty="0" err="1"/>
              <a:t>cho</a:t>
            </a:r>
            <a:r>
              <a:rPr lang="en-US" dirty="0"/>
              <a:t> </a:t>
            </a:r>
            <a:r>
              <a:rPr lang="en-US" dirty="0" err="1"/>
              <a:t>hệ</a:t>
            </a:r>
            <a:r>
              <a:rPr lang="en-US" dirty="0"/>
              <a:t> </a:t>
            </a:r>
            <a:r>
              <a:rPr lang="en-US" dirty="0" err="1"/>
              <a:t>thống</a:t>
            </a:r>
            <a:r>
              <a:rPr lang="en-US" dirty="0"/>
              <a:t>.</a:t>
            </a:r>
          </a:p>
          <a:p>
            <a:endParaRPr lang="en-US" dirty="0"/>
          </a:p>
          <a:p>
            <a:r>
              <a:rPr lang="en-US" dirty="0" err="1"/>
              <a:t>Nghiên</a:t>
            </a:r>
            <a:r>
              <a:rPr lang="en-US" dirty="0"/>
              <a:t> </a:t>
            </a:r>
            <a:r>
              <a:rPr lang="en-US" dirty="0" err="1"/>
              <a:t>cứu</a:t>
            </a:r>
            <a:r>
              <a:rPr lang="en-US" dirty="0"/>
              <a:t>, </a:t>
            </a:r>
            <a:r>
              <a:rPr lang="en-US" dirty="0" err="1"/>
              <a:t>áp</a:t>
            </a:r>
            <a:r>
              <a:rPr lang="en-US" dirty="0"/>
              <a:t> </a:t>
            </a:r>
            <a:r>
              <a:rPr lang="en-US" dirty="0" err="1"/>
              <a:t>dụng</a:t>
            </a:r>
            <a:r>
              <a:rPr lang="en-US" dirty="0"/>
              <a:t> </a:t>
            </a:r>
            <a:r>
              <a:rPr lang="en-US" dirty="0" err="1"/>
              <a:t>kết</a:t>
            </a:r>
            <a:r>
              <a:rPr lang="en-US" dirty="0"/>
              <a:t> </a:t>
            </a:r>
            <a:r>
              <a:rPr lang="en-US" dirty="0" err="1"/>
              <a:t>hợp</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đã</a:t>
            </a:r>
            <a:r>
              <a:rPr lang="en-US" dirty="0"/>
              <a:t> </a:t>
            </a:r>
            <a:r>
              <a:rPr lang="en-US" dirty="0" err="1"/>
              <a:t>có</a:t>
            </a:r>
            <a:r>
              <a:rPr lang="en-US" dirty="0"/>
              <a:t>, </a:t>
            </a:r>
            <a:r>
              <a:rPr lang="en-US" dirty="0" err="1"/>
              <a:t>cũng</a:t>
            </a:r>
            <a:r>
              <a:rPr lang="en-US" dirty="0"/>
              <a:t> </a:t>
            </a:r>
            <a:r>
              <a:rPr lang="en-US" dirty="0" err="1"/>
              <a:t>như</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mới</a:t>
            </a:r>
            <a:r>
              <a:rPr lang="en-US" dirty="0"/>
              <a:t> </a:t>
            </a:r>
            <a:r>
              <a:rPr lang="en-US" dirty="0" err="1"/>
              <a:t>để</a:t>
            </a:r>
            <a:r>
              <a:rPr lang="en-US" dirty="0"/>
              <a:t> </a:t>
            </a:r>
            <a:r>
              <a:rPr lang="en-US" dirty="0" err="1"/>
              <a:t>cải</a:t>
            </a:r>
            <a:r>
              <a:rPr lang="en-US" dirty="0"/>
              <a:t> </a:t>
            </a:r>
            <a:r>
              <a:rPr lang="en-US" dirty="0" err="1"/>
              <a:t>thiện</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hệ</a:t>
            </a:r>
            <a:r>
              <a:rPr lang="en-US" dirty="0"/>
              <a:t> </a:t>
            </a:r>
            <a:r>
              <a:rPr lang="en-US" dirty="0" err="1"/>
              <a:t>thống</a:t>
            </a:r>
            <a:r>
              <a:rPr lang="en-US" dirty="0"/>
              <a:t>.</a:t>
            </a:r>
          </a:p>
        </p:txBody>
      </p:sp>
      <p:sp>
        <p:nvSpPr>
          <p:cNvPr id="4" name="Slide Number Placeholder 3">
            <a:extLst>
              <a:ext uri="{FF2B5EF4-FFF2-40B4-BE49-F238E27FC236}">
                <a16:creationId xmlns:a16="http://schemas.microsoft.com/office/drawing/2014/main" id="{C290DDF3-595A-8D48-8049-6A611B63947F}"/>
              </a:ext>
            </a:extLst>
          </p:cNvPr>
          <p:cNvSpPr>
            <a:spLocks noGrp="1"/>
          </p:cNvSpPr>
          <p:nvPr>
            <p:ph type="sldNum" sz="quarter" idx="12"/>
          </p:nvPr>
        </p:nvSpPr>
        <p:spPr/>
        <p:txBody>
          <a:bodyPr/>
          <a:lstStyle/>
          <a:p>
            <a:fld id="{20B7F220-0825-4B9B-9156-FF79F33775FE}" type="slidenum">
              <a:rPr lang="vi-VN" smtClean="0"/>
              <a:t>48</a:t>
            </a:fld>
            <a:endParaRPr lang="vi-VN"/>
          </a:p>
        </p:txBody>
      </p:sp>
    </p:spTree>
    <p:extLst>
      <p:ext uri="{BB962C8B-B14F-4D97-AF65-F5344CB8AC3E}">
        <p14:creationId xmlns:p14="http://schemas.microsoft.com/office/powerpoint/2010/main" val="1322272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81E8-D61F-544B-A3C2-AA2A66F1ED41}"/>
              </a:ext>
            </a:extLst>
          </p:cNvPr>
          <p:cNvSpPr>
            <a:spLocks noGrp="1"/>
          </p:cNvSpPr>
          <p:nvPr>
            <p:ph type="title"/>
          </p:nvPr>
        </p:nvSpPr>
        <p:spPr/>
        <p:txBody>
          <a:bodyPr/>
          <a:lstStyle/>
          <a:p>
            <a:r>
              <a:rPr lang="en-US" dirty="0"/>
              <a:t>TÀI LIỆU THAM KHẢO</a:t>
            </a:r>
          </a:p>
        </p:txBody>
      </p:sp>
      <p:sp>
        <p:nvSpPr>
          <p:cNvPr id="3" name="Content Placeholder 2">
            <a:extLst>
              <a:ext uri="{FF2B5EF4-FFF2-40B4-BE49-F238E27FC236}">
                <a16:creationId xmlns:a16="http://schemas.microsoft.com/office/drawing/2014/main" id="{AA7CE99E-D458-6B49-888C-7400DF1CE779}"/>
              </a:ext>
            </a:extLst>
          </p:cNvPr>
          <p:cNvSpPr>
            <a:spLocks noGrp="1"/>
          </p:cNvSpPr>
          <p:nvPr>
            <p:ph idx="1"/>
          </p:nvPr>
        </p:nvSpPr>
        <p:spPr/>
        <p:txBody>
          <a:bodyPr/>
          <a:lstStyle/>
          <a:p>
            <a:r>
              <a:rPr lang="en-US" dirty="0" err="1"/>
              <a:t>Tiếng</a:t>
            </a:r>
            <a:r>
              <a:rPr lang="en-US" dirty="0"/>
              <a:t> Anh</a:t>
            </a:r>
          </a:p>
          <a:p>
            <a:pPr lvl="1"/>
            <a:r>
              <a:rPr lang="vi-VN" dirty="0"/>
              <a:t>[1] </a:t>
            </a:r>
            <a:r>
              <a:rPr lang="en-US" dirty="0">
                <a:hlinkClick r:id="rId2"/>
              </a:rPr>
              <a:t>https://github.com/facebookresearch/fastText/blob/master/pretrained-vectors.md</a:t>
            </a:r>
            <a:endParaRPr lang="vi-VN" dirty="0"/>
          </a:p>
          <a:p>
            <a:pPr lvl="1"/>
            <a:r>
              <a:rPr lang="vi-VN" dirty="0"/>
              <a:t>[2] </a:t>
            </a:r>
            <a:r>
              <a:rPr lang="vi-VN" dirty="0">
                <a:hlinkClick r:id="rId3"/>
              </a:rPr>
              <a:t>https://nlp.stanford.edu/projects/snli/</a:t>
            </a:r>
            <a:endParaRPr lang="vi-VN" dirty="0"/>
          </a:p>
          <a:p>
            <a:pPr lvl="1"/>
            <a:r>
              <a:rPr lang="vi-VN" dirty="0"/>
              <a:t>[3] Siamese Recurrent Architectures for Learning Sentence Similarity - Jonas Mueller, Aditya Thyagarajan, Proceedings of the Thirtieth AAAI Conference on Artificial Intelligence (AAAI-16).</a:t>
            </a:r>
          </a:p>
          <a:p>
            <a:pPr lvl="1"/>
            <a:r>
              <a:rPr lang="vi-VN" dirty="0"/>
              <a:t>[4] Learning Text Similarity with Siamese Recurrent Networks - Paul Neculoiu, Maarten Versteegh and Mihai Rotaru, Proceedings of the 1st Workshop on Representation Learning for NLP, pages 148–157, Berlin, Germany, August 11th, 2016.</a:t>
            </a:r>
            <a:endParaRPr lang="en-US" dirty="0"/>
          </a:p>
          <a:p>
            <a:r>
              <a:rPr lang="en-US" dirty="0" err="1"/>
              <a:t>Tiếng</a:t>
            </a:r>
            <a:r>
              <a:rPr lang="en-US" dirty="0"/>
              <a:t> </a:t>
            </a:r>
            <a:r>
              <a:rPr lang="en-US" dirty="0" err="1"/>
              <a:t>Việt</a:t>
            </a:r>
            <a:endParaRPr lang="en-US" dirty="0"/>
          </a:p>
        </p:txBody>
      </p:sp>
      <p:sp>
        <p:nvSpPr>
          <p:cNvPr id="4" name="Slide Number Placeholder 3">
            <a:extLst>
              <a:ext uri="{FF2B5EF4-FFF2-40B4-BE49-F238E27FC236}">
                <a16:creationId xmlns:a16="http://schemas.microsoft.com/office/drawing/2014/main" id="{2EB4A778-5495-254D-9F63-605CEB55B16B}"/>
              </a:ext>
            </a:extLst>
          </p:cNvPr>
          <p:cNvSpPr>
            <a:spLocks noGrp="1"/>
          </p:cNvSpPr>
          <p:nvPr>
            <p:ph type="sldNum" sz="quarter" idx="12"/>
          </p:nvPr>
        </p:nvSpPr>
        <p:spPr/>
        <p:txBody>
          <a:bodyPr/>
          <a:lstStyle/>
          <a:p>
            <a:fld id="{20B7F220-0825-4B9B-9156-FF79F33775FE}" type="slidenum">
              <a:rPr lang="vi-VN" smtClean="0"/>
              <a:t>49</a:t>
            </a:fld>
            <a:endParaRPr lang="vi-VN"/>
          </a:p>
        </p:txBody>
      </p:sp>
    </p:spTree>
    <p:extLst>
      <p:ext uri="{BB962C8B-B14F-4D97-AF65-F5344CB8AC3E}">
        <p14:creationId xmlns:p14="http://schemas.microsoft.com/office/powerpoint/2010/main" val="454710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KHÓ</a:t>
            </a:r>
            <a:r>
              <a:rPr lang="en-US" dirty="0"/>
              <a:t> </a:t>
            </a:r>
            <a:r>
              <a:rPr lang="en-US" dirty="0" err="1"/>
              <a:t>KHĂN</a:t>
            </a:r>
            <a:r>
              <a:rPr lang="en-US" dirty="0"/>
              <a:t> </a:t>
            </a:r>
            <a:r>
              <a:rPr lang="en-US" dirty="0" err="1"/>
              <a:t>CỦA</a:t>
            </a:r>
            <a:r>
              <a:rPr lang="en-US" dirty="0"/>
              <a:t> </a:t>
            </a:r>
            <a:r>
              <a:rPr lang="en-US" dirty="0" err="1"/>
              <a:t>BÀI</a:t>
            </a:r>
            <a:r>
              <a:rPr lang="en-US" dirty="0"/>
              <a:t> </a:t>
            </a:r>
            <a:r>
              <a:rPr lang="en-US" dirty="0" err="1"/>
              <a:t>TOÁN</a:t>
            </a:r>
            <a:endParaRPr lang="en-US" b="1" dirty="0"/>
          </a:p>
        </p:txBody>
      </p:sp>
      <p:sp>
        <p:nvSpPr>
          <p:cNvPr id="4" name="Slide Number Placeholder 3"/>
          <p:cNvSpPr>
            <a:spLocks noGrp="1"/>
          </p:cNvSpPr>
          <p:nvPr>
            <p:ph type="sldNum" sz="quarter" idx="12"/>
          </p:nvPr>
        </p:nvSpPr>
        <p:spPr/>
        <p:txBody>
          <a:bodyPr/>
          <a:lstStyle/>
          <a:p>
            <a:fld id="{20B7F220-0825-4B9B-9156-FF79F33775FE}" type="slidenum">
              <a:rPr lang="vi-VN" smtClean="0"/>
              <a:t>5</a:t>
            </a:fld>
            <a:endParaRPr lang="vi-VN"/>
          </a:p>
        </p:txBody>
      </p:sp>
      <p:sp>
        <p:nvSpPr>
          <p:cNvPr id="57" name="Content Placeholder 2"/>
          <p:cNvSpPr>
            <a:spLocks noGrp="1"/>
          </p:cNvSpPr>
          <p:nvPr>
            <p:ph idx="1"/>
          </p:nvPr>
        </p:nvSpPr>
        <p:spPr>
          <a:xfrm>
            <a:off x="457200" y="1613653"/>
            <a:ext cx="8229600" cy="4525963"/>
          </a:xfrm>
        </p:spPr>
        <p:txBody>
          <a:bodyPr>
            <a:normAutofit/>
          </a:bodyPr>
          <a:lstStyle/>
          <a:p>
            <a:pPr algn="just"/>
            <a:r>
              <a:rPr lang="en-US" sz="2800" dirty="0" err="1"/>
              <a:t>Tìm</a:t>
            </a:r>
            <a:r>
              <a:rPr lang="en-US" sz="2800" dirty="0"/>
              <a:t> </a:t>
            </a:r>
            <a:r>
              <a:rPr lang="en-US" sz="2800" dirty="0" err="1"/>
              <a:t>kiếm</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r>
              <a:rPr lang="en-US" sz="2800" dirty="0"/>
              <a:t> </a:t>
            </a:r>
            <a:r>
              <a:rPr lang="en-US" sz="2800" dirty="0" err="1"/>
              <a:t>đã</a:t>
            </a:r>
            <a:r>
              <a:rPr lang="en-US" sz="2800" dirty="0"/>
              <a:t> </a:t>
            </a:r>
            <a:r>
              <a:rPr lang="en-US" sz="2800" dirty="0" err="1"/>
              <a:t>có</a:t>
            </a:r>
            <a:r>
              <a:rPr lang="en-US" sz="2800" dirty="0"/>
              <a:t> </a:t>
            </a:r>
            <a:r>
              <a:rPr lang="en-US" sz="2800" dirty="0" err="1"/>
              <a:t>đánh</a:t>
            </a:r>
            <a:r>
              <a:rPr lang="en-US" sz="2800" dirty="0"/>
              <a:t> </a:t>
            </a:r>
            <a:r>
              <a:rPr lang="en-US" sz="2800" dirty="0" err="1"/>
              <a:t>nhãn</a:t>
            </a:r>
            <a:r>
              <a:rPr lang="en-US" sz="2800" dirty="0"/>
              <a:t> </a:t>
            </a:r>
            <a:r>
              <a:rPr lang="en-US" sz="2800" dirty="0" err="1"/>
              <a:t>sẵn</a:t>
            </a:r>
            <a:r>
              <a:rPr lang="en-US" sz="2800" dirty="0"/>
              <a:t>.</a:t>
            </a:r>
          </a:p>
          <a:p>
            <a:pPr algn="just"/>
            <a:endParaRPr lang="en-US" sz="2800" dirty="0"/>
          </a:p>
          <a:p>
            <a:pPr algn="just"/>
            <a:r>
              <a:rPr lang="en-US" sz="2800" dirty="0" err="1"/>
              <a:t>Các</a:t>
            </a:r>
            <a:r>
              <a:rPr lang="en-US" sz="2800" dirty="0"/>
              <a:t> </a:t>
            </a:r>
            <a:r>
              <a:rPr lang="en-US" sz="2800" dirty="0" err="1"/>
              <a:t>giải</a:t>
            </a:r>
            <a:r>
              <a:rPr lang="en-US" sz="2800" dirty="0"/>
              <a:t> </a:t>
            </a:r>
            <a:r>
              <a:rPr lang="en-US" sz="2800" dirty="0" err="1"/>
              <a:t>thuật</a:t>
            </a:r>
            <a:r>
              <a:rPr lang="en-US" sz="2800" dirty="0"/>
              <a:t> deep learning </a:t>
            </a:r>
            <a:r>
              <a:rPr lang="en-US" sz="2800" dirty="0" err="1"/>
              <a:t>yêu</a:t>
            </a:r>
            <a:r>
              <a:rPr lang="en-US" sz="2800" dirty="0"/>
              <a:t> </a:t>
            </a:r>
            <a:r>
              <a:rPr lang="en-US" sz="2800" dirty="0" err="1"/>
              <a:t>cầu</a:t>
            </a:r>
            <a:r>
              <a:rPr lang="en-US" sz="2800" dirty="0"/>
              <a:t> </a:t>
            </a:r>
            <a:r>
              <a:rPr lang="en-US" sz="2800" dirty="0" err="1"/>
              <a:t>phần</a:t>
            </a:r>
            <a:r>
              <a:rPr lang="en-US" sz="2800" dirty="0"/>
              <a:t> </a:t>
            </a:r>
            <a:r>
              <a:rPr lang="en-US" sz="2800" dirty="0" err="1"/>
              <a:t>cứng</a:t>
            </a:r>
            <a:r>
              <a:rPr lang="en-US" sz="2800" dirty="0"/>
              <a:t> </a:t>
            </a:r>
            <a:r>
              <a:rPr lang="en-US" sz="2800" dirty="0" err="1"/>
              <a:t>khá</a:t>
            </a:r>
            <a:r>
              <a:rPr lang="en-US" sz="2800" dirty="0"/>
              <a:t> </a:t>
            </a:r>
            <a:r>
              <a:rPr lang="en-US" sz="2800" dirty="0" err="1"/>
              <a:t>cao</a:t>
            </a:r>
            <a:r>
              <a:rPr lang="en-US" sz="2800" dirty="0"/>
              <a:t>.</a:t>
            </a:r>
          </a:p>
          <a:p>
            <a:pPr algn="just"/>
            <a:endParaRPr lang="en-US" sz="2800" dirty="0"/>
          </a:p>
          <a:p>
            <a:pPr algn="just"/>
            <a:endParaRPr lang="en-US" sz="2800" dirty="0"/>
          </a:p>
        </p:txBody>
      </p:sp>
    </p:spTree>
    <p:extLst>
      <p:ext uri="{BB962C8B-B14F-4D97-AF65-F5344CB8AC3E}">
        <p14:creationId xmlns:p14="http://schemas.microsoft.com/office/powerpoint/2010/main" val="223775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94C8-4B71-A44C-BCB2-F9B780FD7C6D}"/>
              </a:ext>
            </a:extLst>
          </p:cNvPr>
          <p:cNvSpPr>
            <a:spLocks noGrp="1"/>
          </p:cNvSpPr>
          <p:nvPr>
            <p:ph type="title"/>
          </p:nvPr>
        </p:nvSpPr>
        <p:spPr/>
        <p:txBody>
          <a:bodyPr/>
          <a:lstStyle/>
          <a:p>
            <a:r>
              <a:rPr lang="en-US" dirty="0" err="1"/>
              <a:t>PHẠM</a:t>
            </a:r>
            <a:r>
              <a:rPr lang="en-US" dirty="0"/>
              <a:t> VI </a:t>
            </a:r>
            <a:r>
              <a:rPr lang="en-US" dirty="0" err="1"/>
              <a:t>BÀI</a:t>
            </a:r>
            <a:r>
              <a:rPr lang="en-US" dirty="0"/>
              <a:t> </a:t>
            </a:r>
            <a:r>
              <a:rPr lang="en-US" dirty="0" err="1"/>
              <a:t>TOÁN</a:t>
            </a:r>
            <a:r>
              <a:rPr lang="en-US" dirty="0"/>
              <a:t>	</a:t>
            </a:r>
          </a:p>
        </p:txBody>
      </p:sp>
      <p:sp>
        <p:nvSpPr>
          <p:cNvPr id="3" name="Content Placeholder 2">
            <a:extLst>
              <a:ext uri="{FF2B5EF4-FFF2-40B4-BE49-F238E27FC236}">
                <a16:creationId xmlns:a16="http://schemas.microsoft.com/office/drawing/2014/main" id="{F6121DE1-F51A-C246-AA7E-EDC8E19D33FB}"/>
              </a:ext>
            </a:extLst>
          </p:cNvPr>
          <p:cNvSpPr>
            <a:spLocks noGrp="1"/>
          </p:cNvSpPr>
          <p:nvPr>
            <p:ph idx="1"/>
          </p:nvPr>
        </p:nvSpPr>
        <p:spPr/>
        <p:txBody>
          <a:bodyPr/>
          <a:lstStyle/>
          <a:p>
            <a:r>
              <a:rPr lang="en-US" dirty="0" err="1"/>
              <a:t>Đề</a:t>
            </a:r>
            <a:r>
              <a:rPr lang="en-US" dirty="0"/>
              <a:t> </a:t>
            </a:r>
            <a:r>
              <a:rPr lang="en-US" dirty="0" err="1"/>
              <a:t>tài</a:t>
            </a:r>
            <a:r>
              <a:rPr lang="en-US" dirty="0"/>
              <a:t> </a:t>
            </a:r>
            <a:r>
              <a:rPr lang="en-US" dirty="0" err="1"/>
              <a:t>tập</a:t>
            </a:r>
            <a:r>
              <a:rPr lang="en-US" dirty="0"/>
              <a:t> </a:t>
            </a:r>
            <a:r>
              <a:rPr lang="en-US" dirty="0" err="1"/>
              <a:t>trung</a:t>
            </a:r>
            <a:r>
              <a:rPr lang="en-US" dirty="0"/>
              <a:t> </a:t>
            </a:r>
            <a:r>
              <a:rPr lang="en-US" dirty="0" err="1"/>
              <a:t>nghiên</a:t>
            </a:r>
            <a:r>
              <a:rPr lang="en-US" dirty="0"/>
              <a:t> </a:t>
            </a:r>
            <a:r>
              <a:rPr lang="en-US" dirty="0" err="1"/>
              <a:t>cứu</a:t>
            </a:r>
            <a:r>
              <a:rPr lang="en-US" dirty="0"/>
              <a:t> </a:t>
            </a:r>
            <a:r>
              <a:rPr lang="en-US" dirty="0" err="1"/>
              <a:t>trên</a:t>
            </a:r>
            <a:r>
              <a:rPr lang="en-US" dirty="0"/>
              <a:t> </a:t>
            </a:r>
            <a:r>
              <a:rPr lang="en-US" dirty="0" err="1"/>
              <a:t>đo</a:t>
            </a:r>
            <a:r>
              <a:rPr lang="en-US" dirty="0"/>
              <a:t> </a:t>
            </a:r>
            <a:r>
              <a:rPr lang="en-US" dirty="0" err="1"/>
              <a:t>động</a:t>
            </a:r>
            <a:r>
              <a:rPr lang="en-US" dirty="0"/>
              <a:t> </a:t>
            </a:r>
            <a:r>
              <a:rPr lang="en-US" dirty="0" err="1"/>
              <a:t>tương</a:t>
            </a:r>
            <a:r>
              <a:rPr lang="en-US" dirty="0"/>
              <a:t> </a:t>
            </a:r>
            <a:r>
              <a:rPr lang="en-US" dirty="0" err="1"/>
              <a:t>đồng</a:t>
            </a:r>
            <a:r>
              <a:rPr lang="en-US" dirty="0"/>
              <a:t> </a:t>
            </a:r>
            <a:r>
              <a:rPr lang="en-US" dirty="0" err="1"/>
              <a:t>của</a:t>
            </a:r>
            <a:r>
              <a:rPr lang="en-US" dirty="0"/>
              <a:t> 2 </a:t>
            </a:r>
            <a:r>
              <a:rPr lang="en-US" dirty="0" err="1"/>
              <a:t>câu</a:t>
            </a:r>
            <a:r>
              <a:rPr lang="en-US" dirty="0"/>
              <a:t> </a:t>
            </a:r>
            <a:r>
              <a:rPr lang="en-US" dirty="0" err="1"/>
              <a:t>hoàn</a:t>
            </a:r>
            <a:r>
              <a:rPr lang="en-US" dirty="0"/>
              <a:t> </a:t>
            </a:r>
            <a:r>
              <a:rPr lang="en-US" dirty="0" err="1"/>
              <a:t>chỉnh</a:t>
            </a:r>
            <a:r>
              <a:rPr lang="en-US" dirty="0"/>
              <a:t>, </a:t>
            </a:r>
            <a:r>
              <a:rPr lang="en-US" dirty="0" err="1"/>
              <a:t>có</a:t>
            </a:r>
            <a:r>
              <a:rPr lang="en-US" dirty="0"/>
              <a:t> </a:t>
            </a:r>
            <a:r>
              <a:rPr lang="en-US" dirty="0" err="1"/>
              <a:t>nhãn</a:t>
            </a:r>
            <a:r>
              <a:rPr lang="en-US" dirty="0"/>
              <a:t> </a:t>
            </a:r>
            <a:r>
              <a:rPr lang="en-US" dirty="0" err="1"/>
              <a:t>là</a:t>
            </a:r>
            <a:r>
              <a:rPr lang="en-US" dirty="0"/>
              <a:t> 1 </a:t>
            </a:r>
            <a:r>
              <a:rPr lang="en-US" dirty="0" err="1"/>
              <a:t>là</a:t>
            </a:r>
            <a:r>
              <a:rPr lang="en-US" dirty="0"/>
              <a:t> </a:t>
            </a:r>
            <a:r>
              <a:rPr lang="en-US" dirty="0" err="1"/>
              <a:t>câu</a:t>
            </a:r>
            <a:r>
              <a:rPr lang="en-US" dirty="0"/>
              <a:t> </a:t>
            </a:r>
            <a:r>
              <a:rPr lang="en-US" dirty="0" err="1"/>
              <a:t>tương</a:t>
            </a:r>
            <a:r>
              <a:rPr lang="en-US" dirty="0"/>
              <a:t> </a:t>
            </a:r>
            <a:r>
              <a:rPr lang="en-US" dirty="0" err="1"/>
              <a:t>đồng</a:t>
            </a:r>
            <a:r>
              <a:rPr lang="en-US" dirty="0"/>
              <a:t>, 0 </a:t>
            </a:r>
            <a:r>
              <a:rPr lang="en-US" dirty="0" err="1"/>
              <a:t>là</a:t>
            </a:r>
            <a:r>
              <a:rPr lang="en-US" dirty="0"/>
              <a:t> </a:t>
            </a:r>
            <a:r>
              <a:rPr lang="en-US" dirty="0" err="1"/>
              <a:t>không</a:t>
            </a:r>
            <a:r>
              <a:rPr lang="en-US" dirty="0"/>
              <a:t> </a:t>
            </a:r>
            <a:r>
              <a:rPr lang="en-US" dirty="0" err="1"/>
              <a:t>tương</a:t>
            </a:r>
            <a:r>
              <a:rPr lang="en-US" dirty="0"/>
              <a:t> </a:t>
            </a:r>
            <a:r>
              <a:rPr lang="en-US" dirty="0" err="1"/>
              <a:t>đồng</a:t>
            </a:r>
            <a:r>
              <a:rPr lang="en-US" dirty="0"/>
              <a:t>.</a:t>
            </a:r>
          </a:p>
          <a:p>
            <a:endParaRPr lang="en-US" dirty="0"/>
          </a:p>
          <a:p>
            <a:r>
              <a:rPr lang="en-US" dirty="0" err="1"/>
              <a:t>Phương</a:t>
            </a:r>
            <a:r>
              <a:rPr lang="en-US" dirty="0"/>
              <a:t> </a:t>
            </a:r>
            <a:r>
              <a:rPr lang="en-US" dirty="0" err="1"/>
              <a:t>pháp</a:t>
            </a:r>
            <a:r>
              <a:rPr lang="en-US" dirty="0"/>
              <a:t> </a:t>
            </a:r>
            <a:r>
              <a:rPr lang="en-US" dirty="0" err="1"/>
              <a:t>sử</a:t>
            </a:r>
            <a:r>
              <a:rPr lang="en-US" dirty="0"/>
              <a:t> </a:t>
            </a:r>
            <a:r>
              <a:rPr lang="en-US" dirty="0" err="1"/>
              <a:t>dụng</a:t>
            </a:r>
            <a:r>
              <a:rPr lang="en-US" dirty="0"/>
              <a:t> </a:t>
            </a:r>
            <a:r>
              <a:rPr lang="en-US" dirty="0" err="1"/>
              <a:t>là</a:t>
            </a:r>
            <a:r>
              <a:rPr lang="en-US" dirty="0"/>
              <a:t> </a:t>
            </a:r>
            <a:r>
              <a:rPr lang="en-US" dirty="0" err="1"/>
              <a:t>sử</a:t>
            </a:r>
            <a:r>
              <a:rPr lang="en-US" dirty="0"/>
              <a:t> dung </a:t>
            </a:r>
            <a:r>
              <a:rPr lang="en-US" dirty="0" err="1"/>
              <a:t>giải</a:t>
            </a:r>
            <a:r>
              <a:rPr lang="en-US" dirty="0"/>
              <a:t> </a:t>
            </a:r>
            <a:r>
              <a:rPr lang="en-US" dirty="0" err="1"/>
              <a:t>thuật</a:t>
            </a:r>
            <a:r>
              <a:rPr lang="en-US" dirty="0"/>
              <a:t> deep learning </a:t>
            </a:r>
            <a:r>
              <a:rPr lang="en-US" dirty="0" err="1"/>
              <a:t>cụ</a:t>
            </a:r>
            <a:r>
              <a:rPr lang="en-US" dirty="0"/>
              <a:t> </a:t>
            </a:r>
            <a:r>
              <a:rPr lang="en-US" dirty="0" err="1"/>
              <a:t>thể</a:t>
            </a:r>
            <a:r>
              <a:rPr lang="en-US" dirty="0"/>
              <a:t> </a:t>
            </a:r>
            <a:r>
              <a:rPr lang="en-US" dirty="0" err="1"/>
              <a:t>là</a:t>
            </a:r>
            <a:r>
              <a:rPr lang="en-US" dirty="0"/>
              <a:t> LSTM </a:t>
            </a:r>
            <a:r>
              <a:rPr lang="en-US" dirty="0" err="1"/>
              <a:t>là</a:t>
            </a:r>
            <a:r>
              <a:rPr lang="en-US" dirty="0"/>
              <a:t> </a:t>
            </a:r>
            <a:r>
              <a:rPr lang="en-US" dirty="0" err="1"/>
              <a:t>chủ</a:t>
            </a:r>
            <a:r>
              <a:rPr lang="en-US" dirty="0"/>
              <a:t> </a:t>
            </a:r>
            <a:r>
              <a:rPr lang="en-US" dirty="0" err="1"/>
              <a:t>yếu</a:t>
            </a:r>
            <a:r>
              <a:rPr lang="en-US" dirty="0"/>
              <a:t>.</a:t>
            </a:r>
          </a:p>
          <a:p>
            <a:endParaRPr lang="en-US" dirty="0"/>
          </a:p>
          <a:p>
            <a:r>
              <a:rPr lang="en-US" dirty="0" err="1"/>
              <a:t>Các</a:t>
            </a:r>
            <a:r>
              <a:rPr lang="en-US" dirty="0"/>
              <a:t> </a:t>
            </a:r>
            <a:r>
              <a:rPr lang="en-US" dirty="0" err="1"/>
              <a:t>câu</a:t>
            </a:r>
            <a:r>
              <a:rPr lang="en-US" dirty="0"/>
              <a:t> </a:t>
            </a:r>
            <a:r>
              <a:rPr lang="en-US" dirty="0" err="1"/>
              <a:t>sử</a:t>
            </a:r>
            <a:r>
              <a:rPr lang="en-US" dirty="0"/>
              <a:t> </a:t>
            </a:r>
            <a:r>
              <a:rPr lang="en-US" dirty="0" err="1"/>
              <a:t>dụng</a:t>
            </a:r>
            <a:r>
              <a:rPr lang="en-US" dirty="0"/>
              <a:t> </a:t>
            </a:r>
            <a:r>
              <a:rPr lang="en-US" dirty="0" err="1"/>
              <a:t>là</a:t>
            </a:r>
            <a:r>
              <a:rPr lang="en-US" dirty="0"/>
              <a:t> </a:t>
            </a:r>
            <a:r>
              <a:rPr lang="en-US" dirty="0" err="1"/>
              <a:t>dùng</a:t>
            </a:r>
            <a:r>
              <a:rPr lang="en-US" dirty="0"/>
              <a:t> </a:t>
            </a:r>
            <a:r>
              <a:rPr lang="en-US" dirty="0" err="1"/>
              <a:t>trên</a:t>
            </a:r>
            <a:r>
              <a:rPr lang="en-US" dirty="0"/>
              <a:t> </a:t>
            </a:r>
            <a:r>
              <a:rPr lang="en-US" dirty="0" err="1"/>
              <a:t>ngôn</a:t>
            </a:r>
            <a:r>
              <a:rPr lang="en-US" dirty="0"/>
              <a:t> </a:t>
            </a:r>
            <a:r>
              <a:rPr lang="en-US" dirty="0" err="1"/>
              <a:t>ngữ</a:t>
            </a:r>
            <a:r>
              <a:rPr lang="en-US" dirty="0"/>
              <a:t> </a:t>
            </a:r>
            <a:r>
              <a:rPr lang="en-US" dirty="0" err="1"/>
              <a:t>tiếng</a:t>
            </a:r>
            <a:r>
              <a:rPr lang="en-US" dirty="0"/>
              <a:t> Anh.</a:t>
            </a:r>
          </a:p>
          <a:p>
            <a:endParaRPr lang="en-US" dirty="0"/>
          </a:p>
        </p:txBody>
      </p:sp>
      <p:sp>
        <p:nvSpPr>
          <p:cNvPr id="4" name="Slide Number Placeholder 3">
            <a:extLst>
              <a:ext uri="{FF2B5EF4-FFF2-40B4-BE49-F238E27FC236}">
                <a16:creationId xmlns:a16="http://schemas.microsoft.com/office/drawing/2014/main" id="{04F8B7C5-C65A-CB47-BAF4-52423875A7FF}"/>
              </a:ext>
            </a:extLst>
          </p:cNvPr>
          <p:cNvSpPr>
            <a:spLocks noGrp="1"/>
          </p:cNvSpPr>
          <p:nvPr>
            <p:ph type="sldNum" sz="quarter" idx="12"/>
          </p:nvPr>
        </p:nvSpPr>
        <p:spPr/>
        <p:txBody>
          <a:bodyPr/>
          <a:lstStyle/>
          <a:p>
            <a:fld id="{20B7F220-0825-4B9B-9156-FF79F33775FE}" type="slidenum">
              <a:rPr lang="vi-VN" smtClean="0"/>
              <a:t>6</a:t>
            </a:fld>
            <a:endParaRPr lang="vi-VN"/>
          </a:p>
        </p:txBody>
      </p:sp>
    </p:spTree>
    <p:extLst>
      <p:ext uri="{BB962C8B-B14F-4D97-AF65-F5344CB8AC3E}">
        <p14:creationId xmlns:p14="http://schemas.microsoft.com/office/powerpoint/2010/main" val="2880503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823D-30BE-B94F-BE72-B364989A861C}"/>
              </a:ext>
            </a:extLst>
          </p:cNvPr>
          <p:cNvSpPr>
            <a:spLocks noGrp="1"/>
          </p:cNvSpPr>
          <p:nvPr>
            <p:ph type="title"/>
          </p:nvPr>
        </p:nvSpPr>
        <p:spPr/>
        <p:txBody>
          <a:bodyPr/>
          <a:lstStyle/>
          <a:p>
            <a:r>
              <a:rPr lang="en-US" dirty="0"/>
              <a:t>CƠ SỞ DỮ LIỆU</a:t>
            </a:r>
          </a:p>
        </p:txBody>
      </p:sp>
      <p:sp>
        <p:nvSpPr>
          <p:cNvPr id="3" name="Content Placeholder 2">
            <a:extLst>
              <a:ext uri="{FF2B5EF4-FFF2-40B4-BE49-F238E27FC236}">
                <a16:creationId xmlns:a16="http://schemas.microsoft.com/office/drawing/2014/main" id="{F0ED3332-5BA9-434A-BC15-9E0B8FC10EAC}"/>
              </a:ext>
            </a:extLst>
          </p:cNvPr>
          <p:cNvSpPr>
            <a:spLocks noGrp="1"/>
          </p:cNvSpPr>
          <p:nvPr>
            <p:ph idx="1"/>
          </p:nvPr>
        </p:nvSpPr>
        <p:spPr/>
        <p:txBody>
          <a:bodyPr/>
          <a:lstStyle/>
          <a:p>
            <a:pPr algn="just"/>
            <a:r>
              <a:rPr lang="en-US" dirty="0"/>
              <a:t>Word to </a:t>
            </a:r>
            <a:r>
              <a:rPr lang="en-US" dirty="0" err="1"/>
              <a:t>vec</a:t>
            </a:r>
            <a:endParaRPr lang="en-US" dirty="0"/>
          </a:p>
          <a:p>
            <a:pPr lvl="1" algn="just"/>
            <a:r>
              <a:rPr lang="en-US" dirty="0"/>
              <a:t>Pretrained word embedding.</a:t>
            </a:r>
          </a:p>
          <a:p>
            <a:pPr lvl="1" algn="just"/>
            <a:r>
              <a:rPr lang="en-US" dirty="0" err="1"/>
              <a:t>Gồm</a:t>
            </a:r>
            <a:r>
              <a:rPr lang="en-US" dirty="0"/>
              <a:t> 111052 </a:t>
            </a:r>
            <a:r>
              <a:rPr lang="en-US" dirty="0" err="1"/>
              <a:t>từ</a:t>
            </a:r>
            <a:r>
              <a:rPr lang="en-US" dirty="0"/>
              <a:t> </a:t>
            </a:r>
            <a:r>
              <a:rPr lang="en-US" dirty="0" err="1"/>
              <a:t>độ</a:t>
            </a:r>
            <a:r>
              <a:rPr lang="en-US" dirty="0"/>
              <a:t> </a:t>
            </a:r>
            <a:r>
              <a:rPr lang="en-US" dirty="0" err="1"/>
              <a:t>dài</a:t>
            </a:r>
            <a:r>
              <a:rPr lang="en-US" dirty="0"/>
              <a:t> vector </a:t>
            </a:r>
            <a:r>
              <a:rPr lang="en-US" dirty="0" err="1"/>
              <a:t>là</a:t>
            </a:r>
            <a:r>
              <a:rPr lang="en-US" dirty="0"/>
              <a:t> 300.</a:t>
            </a:r>
          </a:p>
          <a:p>
            <a:pPr lvl="1" algn="just"/>
            <a:r>
              <a:rPr lang="en-US" dirty="0" err="1"/>
              <a:t>Nguồn</a:t>
            </a:r>
            <a:r>
              <a:rPr lang="en-US" dirty="0"/>
              <a:t> </a:t>
            </a:r>
            <a:r>
              <a:rPr lang="en-US" dirty="0" err="1"/>
              <a:t>từ</a:t>
            </a:r>
            <a:r>
              <a:rPr lang="en-US" dirty="0"/>
              <a:t> wiki simple vector [1] </a:t>
            </a:r>
          </a:p>
          <a:p>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FAEFA053-1F2F-794A-B717-CDFA9154FE18}"/>
              </a:ext>
            </a:extLst>
          </p:cNvPr>
          <p:cNvSpPr>
            <a:spLocks noGrp="1"/>
          </p:cNvSpPr>
          <p:nvPr>
            <p:ph type="sldNum" sz="quarter" idx="12"/>
          </p:nvPr>
        </p:nvSpPr>
        <p:spPr/>
        <p:txBody>
          <a:bodyPr/>
          <a:lstStyle/>
          <a:p>
            <a:fld id="{20B7F220-0825-4B9B-9156-FF79F33775FE}" type="slidenum">
              <a:rPr lang="vi-VN" smtClean="0"/>
              <a:t>7</a:t>
            </a:fld>
            <a:endParaRPr lang="vi-VN"/>
          </a:p>
        </p:txBody>
      </p:sp>
      <p:pic>
        <p:nvPicPr>
          <p:cNvPr id="7" name="Picture 6">
            <a:extLst>
              <a:ext uri="{FF2B5EF4-FFF2-40B4-BE49-F238E27FC236}">
                <a16:creationId xmlns:a16="http://schemas.microsoft.com/office/drawing/2014/main" id="{51D06A2D-A856-CF4B-900D-BB0C60205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25314"/>
            <a:ext cx="9144000" cy="2900855"/>
          </a:xfrm>
          <a:prstGeom prst="rect">
            <a:avLst/>
          </a:prstGeom>
        </p:spPr>
      </p:pic>
    </p:spTree>
    <p:extLst>
      <p:ext uri="{BB962C8B-B14F-4D97-AF65-F5344CB8AC3E}">
        <p14:creationId xmlns:p14="http://schemas.microsoft.com/office/powerpoint/2010/main" val="150948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823D-30BE-B94F-BE72-B364989A861C}"/>
              </a:ext>
            </a:extLst>
          </p:cNvPr>
          <p:cNvSpPr>
            <a:spLocks noGrp="1"/>
          </p:cNvSpPr>
          <p:nvPr>
            <p:ph type="title"/>
          </p:nvPr>
        </p:nvSpPr>
        <p:spPr/>
        <p:txBody>
          <a:bodyPr/>
          <a:lstStyle/>
          <a:p>
            <a:r>
              <a:rPr lang="en-US" dirty="0"/>
              <a:t>CƠ SỞ DỮ LIỆU</a:t>
            </a:r>
          </a:p>
        </p:txBody>
      </p:sp>
      <p:sp>
        <p:nvSpPr>
          <p:cNvPr id="3" name="Content Placeholder 2">
            <a:extLst>
              <a:ext uri="{FF2B5EF4-FFF2-40B4-BE49-F238E27FC236}">
                <a16:creationId xmlns:a16="http://schemas.microsoft.com/office/drawing/2014/main" id="{F0ED3332-5BA9-434A-BC15-9E0B8FC10EAC}"/>
              </a:ext>
            </a:extLst>
          </p:cNvPr>
          <p:cNvSpPr>
            <a:spLocks noGrp="1"/>
          </p:cNvSpPr>
          <p:nvPr>
            <p:ph idx="1"/>
          </p:nvPr>
        </p:nvSpPr>
        <p:spPr/>
        <p:txBody>
          <a:bodyPr>
            <a:normAutofit/>
          </a:bodyPr>
          <a:lstStyle/>
          <a:p>
            <a:pPr algn="just"/>
            <a:r>
              <a:rPr lang="en-US" dirty="0" err="1"/>
              <a:t>Câu</a:t>
            </a:r>
            <a:r>
              <a:rPr lang="en-US" dirty="0"/>
              <a:t> </a:t>
            </a:r>
            <a:r>
              <a:rPr lang="en-US" dirty="0" err="1"/>
              <a:t>hoàn</a:t>
            </a:r>
            <a:r>
              <a:rPr lang="en-US" dirty="0"/>
              <a:t> </a:t>
            </a:r>
            <a:r>
              <a:rPr lang="en-US" dirty="0" err="1"/>
              <a:t>chỉnh</a:t>
            </a:r>
            <a:r>
              <a:rPr lang="en-US" dirty="0"/>
              <a:t> </a:t>
            </a:r>
          </a:p>
          <a:p>
            <a:pPr lvl="1" algn="just"/>
            <a:r>
              <a:rPr lang="en-US" dirty="0" err="1"/>
              <a:t>Gồm</a:t>
            </a:r>
            <a:r>
              <a:rPr lang="en-US" dirty="0"/>
              <a:t> 367372 </a:t>
            </a:r>
            <a:r>
              <a:rPr lang="en-US" dirty="0" err="1"/>
              <a:t>câu</a:t>
            </a:r>
            <a:r>
              <a:rPr lang="en-US" dirty="0"/>
              <a:t> </a:t>
            </a:r>
            <a:r>
              <a:rPr lang="en-US" dirty="0" err="1"/>
              <a:t>đã</a:t>
            </a:r>
            <a:r>
              <a:rPr lang="en-US" dirty="0"/>
              <a:t> </a:t>
            </a:r>
            <a:r>
              <a:rPr lang="en-US" dirty="0" err="1"/>
              <a:t>được</a:t>
            </a:r>
            <a:r>
              <a:rPr lang="en-US" dirty="0"/>
              <a:t> </a:t>
            </a:r>
            <a:r>
              <a:rPr lang="en-US" dirty="0" err="1"/>
              <a:t>đánh</a:t>
            </a:r>
            <a:r>
              <a:rPr lang="en-US" dirty="0"/>
              <a:t> </a:t>
            </a:r>
            <a:r>
              <a:rPr lang="en-US" dirty="0" err="1"/>
              <a:t>nhãn</a:t>
            </a:r>
            <a:r>
              <a:rPr lang="en-US" dirty="0"/>
              <a:t>.</a:t>
            </a:r>
          </a:p>
          <a:p>
            <a:pPr lvl="1" algn="just"/>
            <a:r>
              <a:rPr lang="en-US" dirty="0"/>
              <a:t>Vocabulary: 31337 </a:t>
            </a:r>
            <a:r>
              <a:rPr lang="en-US" dirty="0" err="1"/>
              <a:t>từ</a:t>
            </a:r>
            <a:r>
              <a:rPr lang="en-US" dirty="0"/>
              <a:t>.</a:t>
            </a:r>
          </a:p>
          <a:p>
            <a:pPr lvl="1" algn="just"/>
            <a:r>
              <a:rPr lang="en-US" dirty="0"/>
              <a:t>Train 293897, validation 36738, test 36738.</a:t>
            </a:r>
          </a:p>
          <a:p>
            <a:pPr lvl="1" algn="just"/>
            <a:endParaRPr lang="en-US" dirty="0"/>
          </a:p>
          <a:p>
            <a:pPr lvl="1" algn="just"/>
            <a:r>
              <a:rPr lang="en-US" dirty="0" err="1"/>
              <a:t>Nguồn</a:t>
            </a:r>
            <a:r>
              <a:rPr lang="en-US" dirty="0"/>
              <a:t> </a:t>
            </a:r>
            <a:r>
              <a:rPr lang="en-US" dirty="0" err="1"/>
              <a:t>dữ</a:t>
            </a:r>
            <a:r>
              <a:rPr lang="en-US" dirty="0"/>
              <a:t> </a:t>
            </a:r>
            <a:r>
              <a:rPr lang="en-US" dirty="0" err="1"/>
              <a:t>liệu</a:t>
            </a:r>
            <a:r>
              <a:rPr lang="en-US" dirty="0"/>
              <a:t> </a:t>
            </a:r>
            <a:r>
              <a:rPr lang="en-US" dirty="0" err="1"/>
              <a:t>từ</a:t>
            </a:r>
            <a:r>
              <a:rPr lang="en-US" dirty="0"/>
              <a:t> The Stanford Natural Language Inference (SNLI) Corpus[2].</a:t>
            </a:r>
          </a:p>
          <a:p>
            <a:pPr lvl="1" algn="just"/>
            <a:endParaRPr lang="en-US" dirty="0"/>
          </a:p>
          <a:p>
            <a:pPr lvl="1" algn="just"/>
            <a:r>
              <a:rPr lang="en-US" dirty="0" err="1"/>
              <a:t>Ví</a:t>
            </a:r>
            <a:r>
              <a:rPr lang="en-US" dirty="0"/>
              <a:t> </a:t>
            </a:r>
            <a:r>
              <a:rPr lang="en-US" dirty="0" err="1"/>
              <a:t>dụ</a:t>
            </a:r>
            <a:r>
              <a:rPr lang="en-US" dirty="0"/>
              <a:t>:</a:t>
            </a:r>
          </a:p>
          <a:p>
            <a:pPr lvl="2" algn="just"/>
            <a:r>
              <a:rPr lang="en-US" dirty="0"/>
              <a:t>A person on a horse jumps over a broken down airplane. A person is at a diner, ordering an </a:t>
            </a:r>
            <a:r>
              <a:rPr lang="en-US" dirty="0" err="1"/>
              <a:t>omelette</a:t>
            </a:r>
            <a:r>
              <a:rPr lang="en-US" dirty="0"/>
              <a:t>.	  0</a:t>
            </a:r>
          </a:p>
          <a:p>
            <a:pPr lvl="2" algn="just"/>
            <a:r>
              <a:rPr lang="en-US" dirty="0"/>
              <a:t>A person on a horse jumps over a broken down airplane. A person is outdoors, on a horse.	1 </a:t>
            </a:r>
          </a:p>
        </p:txBody>
      </p:sp>
      <p:sp>
        <p:nvSpPr>
          <p:cNvPr id="4" name="Slide Number Placeholder 3">
            <a:extLst>
              <a:ext uri="{FF2B5EF4-FFF2-40B4-BE49-F238E27FC236}">
                <a16:creationId xmlns:a16="http://schemas.microsoft.com/office/drawing/2014/main" id="{FAEFA053-1F2F-794A-B717-CDFA9154FE18}"/>
              </a:ext>
            </a:extLst>
          </p:cNvPr>
          <p:cNvSpPr>
            <a:spLocks noGrp="1"/>
          </p:cNvSpPr>
          <p:nvPr>
            <p:ph type="sldNum" sz="quarter" idx="12"/>
          </p:nvPr>
        </p:nvSpPr>
        <p:spPr/>
        <p:txBody>
          <a:bodyPr/>
          <a:lstStyle/>
          <a:p>
            <a:fld id="{20B7F220-0825-4B9B-9156-FF79F33775FE}" type="slidenum">
              <a:rPr lang="vi-VN" smtClean="0"/>
              <a:t>8</a:t>
            </a:fld>
            <a:endParaRPr lang="vi-VN"/>
          </a:p>
        </p:txBody>
      </p:sp>
    </p:spTree>
    <p:extLst>
      <p:ext uri="{BB962C8B-B14F-4D97-AF65-F5344CB8AC3E}">
        <p14:creationId xmlns:p14="http://schemas.microsoft.com/office/powerpoint/2010/main" val="143272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570F-8835-F142-8503-6676E3EFCD24}"/>
              </a:ext>
            </a:extLst>
          </p:cNvPr>
          <p:cNvSpPr>
            <a:spLocks noGrp="1"/>
          </p:cNvSpPr>
          <p:nvPr>
            <p:ph type="title"/>
          </p:nvPr>
        </p:nvSpPr>
        <p:spPr/>
        <p:txBody>
          <a:bodyPr/>
          <a:lstStyle/>
          <a:p>
            <a:r>
              <a:rPr lang="en-US" dirty="0" err="1"/>
              <a:t>CÔNG</a:t>
            </a:r>
            <a:r>
              <a:rPr lang="en-US" dirty="0"/>
              <a:t> </a:t>
            </a:r>
            <a:r>
              <a:rPr lang="en-US" dirty="0" err="1"/>
              <a:t>TRÌNH</a:t>
            </a:r>
            <a:r>
              <a:rPr lang="en-US" dirty="0"/>
              <a:t> </a:t>
            </a:r>
            <a:r>
              <a:rPr lang="en-US" dirty="0" err="1"/>
              <a:t>NGHIÊN</a:t>
            </a:r>
            <a:r>
              <a:rPr lang="en-US" dirty="0"/>
              <a:t> </a:t>
            </a:r>
            <a:r>
              <a:rPr lang="en-US" dirty="0" err="1"/>
              <a:t>CỨU</a:t>
            </a:r>
            <a:r>
              <a:rPr lang="en-US" dirty="0"/>
              <a:t> </a:t>
            </a:r>
            <a:r>
              <a:rPr lang="en-US" dirty="0" err="1"/>
              <a:t>LIÊN</a:t>
            </a:r>
            <a:r>
              <a:rPr lang="en-US" dirty="0"/>
              <a:t> QUAN</a:t>
            </a:r>
          </a:p>
        </p:txBody>
      </p:sp>
      <p:sp>
        <p:nvSpPr>
          <p:cNvPr id="3" name="Content Placeholder 2">
            <a:extLst>
              <a:ext uri="{FF2B5EF4-FFF2-40B4-BE49-F238E27FC236}">
                <a16:creationId xmlns:a16="http://schemas.microsoft.com/office/drawing/2014/main" id="{769B2B8D-7A6A-EA48-9CAA-73E70D95D9A4}"/>
              </a:ext>
            </a:extLst>
          </p:cNvPr>
          <p:cNvSpPr>
            <a:spLocks noGrp="1"/>
          </p:cNvSpPr>
          <p:nvPr>
            <p:ph idx="1"/>
          </p:nvPr>
        </p:nvSpPr>
        <p:spPr/>
        <p:txBody>
          <a:bodyPr/>
          <a:lstStyle/>
          <a:p>
            <a:r>
              <a:rPr lang="vi-VN" dirty="0"/>
              <a:t>Siamese Recurrent Architectures for Learning Sentence Similarity - Jonas Mueller. [3] </a:t>
            </a:r>
          </a:p>
          <a:p>
            <a:endParaRPr lang="vi-VN" dirty="0"/>
          </a:p>
          <a:p>
            <a:r>
              <a:rPr lang="vi-VN" dirty="0"/>
              <a:t>Cơ sở dữ liệu: </a:t>
            </a:r>
            <a:endParaRPr lang="en-US" dirty="0"/>
          </a:p>
        </p:txBody>
      </p:sp>
      <p:sp>
        <p:nvSpPr>
          <p:cNvPr id="4" name="Slide Number Placeholder 3">
            <a:extLst>
              <a:ext uri="{FF2B5EF4-FFF2-40B4-BE49-F238E27FC236}">
                <a16:creationId xmlns:a16="http://schemas.microsoft.com/office/drawing/2014/main" id="{276E44D0-176C-E248-A872-0864FA43C6B7}"/>
              </a:ext>
            </a:extLst>
          </p:cNvPr>
          <p:cNvSpPr>
            <a:spLocks noGrp="1"/>
          </p:cNvSpPr>
          <p:nvPr>
            <p:ph type="sldNum" sz="quarter" idx="12"/>
          </p:nvPr>
        </p:nvSpPr>
        <p:spPr/>
        <p:txBody>
          <a:bodyPr/>
          <a:lstStyle/>
          <a:p>
            <a:fld id="{20B7F220-0825-4B9B-9156-FF79F33775FE}" type="slidenum">
              <a:rPr lang="vi-VN" smtClean="0"/>
              <a:t>9</a:t>
            </a:fld>
            <a:endParaRPr lang="vi-VN"/>
          </a:p>
        </p:txBody>
      </p:sp>
    </p:spTree>
    <p:extLst>
      <p:ext uri="{BB962C8B-B14F-4D97-AF65-F5344CB8AC3E}">
        <p14:creationId xmlns:p14="http://schemas.microsoft.com/office/powerpoint/2010/main" val="3268259658"/>
      </p:ext>
    </p:extLst>
  </p:cSld>
  <p:clrMapOvr>
    <a:masterClrMapping/>
  </p:clrMapOvr>
</p:sld>
</file>

<file path=ppt/theme/theme1.xml><?xml version="1.0" encoding="utf-8"?>
<a:theme xmlns:a="http://schemas.openxmlformats.org/drawingml/2006/main" name="ThemeTD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TDT" id="{7FBF2D66-0AE2-4E89-937D-1D810BAF016B}" vid="{A882BC36-1AB8-4F26-83DE-148B0E5913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ThemeTDT</Template>
  <TotalTime>5931</TotalTime>
  <Words>4173</Words>
  <Application>Microsoft Macintosh PowerPoint</Application>
  <PresentationFormat>On-screen Show (4:3)</PresentationFormat>
  <Paragraphs>407</Paragraphs>
  <Slides>49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(Body)</vt:lpstr>
      <vt:lpstr>Cambria Math</vt:lpstr>
      <vt:lpstr>Courier New</vt:lpstr>
      <vt:lpstr>Times New Roman</vt:lpstr>
      <vt:lpstr>ThemeTDT</vt:lpstr>
      <vt:lpstr>PowerPoint Presentation</vt:lpstr>
      <vt:lpstr>MỤC LỤC</vt:lpstr>
      <vt:lpstr>GIỚI THIỆU BÀI TOÁN</vt:lpstr>
      <vt:lpstr>CÁC BÀI TOÁN PHẢI GIẢI QUYẾT</vt:lpstr>
      <vt:lpstr>KHÓ KHĂN CỦA BÀI TOÁN</vt:lpstr>
      <vt:lpstr>PHẠM VI BÀI TOÁN </vt:lpstr>
      <vt:lpstr>CƠ SỞ DỮ LIỆU</vt:lpstr>
      <vt:lpstr>CƠ SỞ DỮ LIỆU</vt:lpstr>
      <vt:lpstr>CÔNG TRÌNH NGHIÊN CỨU LIÊN QUAN</vt:lpstr>
      <vt:lpstr>CÔNG TRÌNH NGHIÊN CỨU LIÊN QUAN</vt:lpstr>
      <vt:lpstr>CƠ SỞ LÝ THUYẾT</vt:lpstr>
      <vt:lpstr>CƠ SỞ LÝ THUYẾT</vt:lpstr>
      <vt:lpstr>CƠ SỞ LÝ THUYẾT</vt:lpstr>
      <vt:lpstr>CƠ SỞ LÝ THUYẾT</vt:lpstr>
      <vt:lpstr>CƠ SỞ LÝ THUYẾT</vt:lpstr>
      <vt:lpstr>CƠ SỞ LÝ THUYẾT</vt:lpstr>
      <vt:lpstr>CƠ SỞ LÝ THUYẾT</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RECURRENT NEURAL NETWORK (RNN)</vt:lpstr>
      <vt:lpstr>LONG SHORT-TERM MEMORY  (LSTM)</vt:lpstr>
      <vt:lpstr>LONG SHORT-TERM MEMORY  (LSTM)</vt:lpstr>
      <vt:lpstr>LONG SHORT-TERM MEMORY  (LSTM)</vt:lpstr>
      <vt:lpstr>LONG SHORT-TERM MEMORY  (LSTM)</vt:lpstr>
      <vt:lpstr>LONG SHORT-TERM MEMORY   (LSTM)</vt:lpstr>
      <vt:lpstr>LONG SHORT-TERM MEMORY  (LSTM)</vt:lpstr>
      <vt:lpstr>STACK RNN </vt:lpstr>
      <vt:lpstr>CONTRASTIVE LOSS FUNCTION</vt:lpstr>
      <vt:lpstr>CONTRASTIVE LOSS FUNCTION</vt:lpstr>
      <vt:lpstr>CONTRASTIVE LOSS FUNCTION</vt:lpstr>
      <vt:lpstr>ADAM OPTIMAL FUNCTION </vt:lpstr>
      <vt:lpstr>ADAM OPTIMAL FUNCTION </vt:lpstr>
      <vt:lpstr>MÔ HÌNH HUẤN LUYỆN </vt:lpstr>
      <vt:lpstr>TIỀN XỬ LÝ</vt:lpstr>
      <vt:lpstr>XỬ LÝ NGÔN NGỮ TỰ NHIÊN</vt:lpstr>
      <vt:lpstr>XỬ LÝ NGÔN NGỮ TỰ NHIÊN</vt:lpstr>
      <vt:lpstr>XỬ LÝ NGÔN NGỮ TỰ NHIÊN</vt:lpstr>
      <vt:lpstr>MÔ HÌNH KIỂM TRA</vt:lpstr>
      <vt:lpstr>KẾT QUẢ THỰC NGHIỆM</vt:lpstr>
      <vt:lpstr>KẾT LUẬN</vt:lpstr>
      <vt:lpstr>HƯỚNG PHÁT TRIỂN</vt:lpstr>
      <vt:lpstr>TÀI LIỆU THAM KHẢO</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 Vinh</dc:creator>
  <cp:lastModifiedBy>Vinh Hong Quang (FTEL SU HCM)</cp:lastModifiedBy>
  <cp:revision>1451</cp:revision>
  <dcterms:created xsi:type="dcterms:W3CDTF">2015-09-13T11:23:10Z</dcterms:created>
  <dcterms:modified xsi:type="dcterms:W3CDTF">2019-07-27T17:19:45Z</dcterms:modified>
</cp:coreProperties>
</file>